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43"/>
  </p:notesMasterIdLst>
  <p:handoutMasterIdLst>
    <p:handoutMasterId r:id="rId44"/>
  </p:handoutMasterIdLst>
  <p:sldIdLst>
    <p:sldId id="283" r:id="rId3"/>
    <p:sldId id="325" r:id="rId4"/>
    <p:sldId id="301" r:id="rId5"/>
    <p:sldId id="302" r:id="rId6"/>
    <p:sldId id="294" r:id="rId7"/>
    <p:sldId id="273" r:id="rId8"/>
    <p:sldId id="286" r:id="rId9"/>
    <p:sldId id="284" r:id="rId10"/>
    <p:sldId id="303" r:id="rId11"/>
    <p:sldId id="304" r:id="rId12"/>
    <p:sldId id="305" r:id="rId13"/>
    <p:sldId id="290" r:id="rId14"/>
    <p:sldId id="289" r:id="rId15"/>
    <p:sldId id="291" r:id="rId16"/>
    <p:sldId id="292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293" r:id="rId31"/>
    <p:sldId id="324" r:id="rId32"/>
    <p:sldId id="296" r:id="rId33"/>
    <p:sldId id="297" r:id="rId34"/>
    <p:sldId id="298" r:id="rId35"/>
    <p:sldId id="320" r:id="rId36"/>
    <p:sldId id="321" r:id="rId37"/>
    <p:sldId id="322" r:id="rId38"/>
    <p:sldId id="288" r:id="rId39"/>
    <p:sldId id="299" r:id="rId40"/>
    <p:sldId id="300" r:id="rId41"/>
    <p:sldId id="323" r:id="rId42"/>
  </p:sldIdLst>
  <p:sldSz cx="12195175" cy="6859588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>
        <p:scale>
          <a:sx n="75" d="100"/>
          <a:sy n="75" d="100"/>
        </p:scale>
        <p:origin x="456" y="-162"/>
      </p:cViewPr>
      <p:guideLst>
        <p:guide orient="horz" pos="2161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06.04.2022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12B681-8949-8D41-AB27-C50C51EFF06A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112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3700" cy="3079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2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0050" cy="35941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30785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/>
              <a:t>Click here to insert lecture title</a:t>
            </a:r>
            <a:endParaRPr lang="de-DE" noProof="0" dirty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>
          <a:xfrm>
            <a:off x="838310" y="6357822"/>
            <a:ext cx="2735619" cy="357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>
          <a:xfrm>
            <a:off x="8611721" y="6357822"/>
            <a:ext cx="2735619" cy="357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CC5E09A-0E21-544F-B923-630025B94F3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51244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/>
              <a:t>Click here to insert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here to insert chart title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0" dirty="0"/>
              <a:t>&gt; Lecture &gt; Author  •  Document &gt; Date</a:t>
            </a:r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  <p:sldLayoutId id="214748366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a.europa.eu/publications/air-quality-in-europe-201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tmosphere.copernicus.eu/" TargetMode="External"/><Relationship Id="rId2" Type="http://schemas.openxmlformats.org/officeDocument/2006/relationships/hyperlink" Target="https://www.ecmwf.in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comap.eea.europa.eu/map/fme/AirQualityExport.htm" TargetMode="External"/><Relationship Id="rId4" Type="http://schemas.openxmlformats.org/officeDocument/2006/relationships/hyperlink" Target="https://wdc.dlr.de/data_products/VIEW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kern="14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Statistical analysis of systematic differences in the calculated pollutant concentrations of the models ECMWF / CAMS (Regional Reanalysis) and Polyphemus / DLR</a:t>
            </a:r>
            <a:endParaRPr lang="en-GB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42046" y="3409214"/>
            <a:ext cx="10864800" cy="1152000"/>
          </a:xfrm>
        </p:spPr>
        <p:txBody>
          <a:bodyPr/>
          <a:lstStyle/>
          <a:p>
            <a:r>
              <a:rPr lang="en-US" sz="2000" b="1" dirty="0">
                <a:cs typeface="Latha" panose="020B0604020202020204" pitchFamily="34" charset="0"/>
              </a:rPr>
              <a:t>Sathish Kumar Vaithiyanadhan</a:t>
            </a:r>
          </a:p>
          <a:p>
            <a:endParaRPr lang="en-US" sz="1800" dirty="0"/>
          </a:p>
          <a:p>
            <a:r>
              <a:rPr lang="en-US" b="1" dirty="0">
                <a:solidFill>
                  <a:srgbClr val="000000"/>
                </a:solidFill>
                <a:cs typeface="Calibri" panose="020F0502020204030204" pitchFamily="34" charset="0"/>
              </a:rPr>
              <a:t>Supervisors:</a:t>
            </a:r>
            <a:endParaRPr lang="en-US" b="1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de-DE" b="1" dirty="0" err="1">
                <a:cs typeface="Latha" panose="020B0604020202020204" pitchFamily="34" charset="0"/>
              </a:rPr>
              <a:t>M.Sc</a:t>
            </a:r>
            <a:r>
              <a:rPr lang="de-DE" b="1" dirty="0">
                <a:cs typeface="Latha" panose="020B0604020202020204" pitchFamily="34" charset="0"/>
              </a:rPr>
              <a:t>. </a:t>
            </a:r>
            <a:r>
              <a:rPr lang="en-US" b="1" dirty="0">
                <a:cs typeface="Latha" panose="020B0604020202020204" pitchFamily="34" charset="0"/>
              </a:rPr>
              <a:t>Lorenza Gilardi</a:t>
            </a:r>
            <a:endParaRPr lang="en-US" b="1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de-DE" b="1" dirty="0">
                <a:cs typeface="Latha" panose="020B0604020202020204" pitchFamily="34" charset="0"/>
              </a:rPr>
              <a:t>Dr.rer.nat. Frank Baier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CB4B6-CC88-4CBA-AF1E-2149A50AA5BE}"/>
              </a:ext>
            </a:extLst>
          </p:cNvPr>
          <p:cNvSpPr txBox="1"/>
          <p:nvPr/>
        </p:nvSpPr>
        <p:spPr>
          <a:xfrm>
            <a:off x="9625979" y="415252"/>
            <a:ext cx="22322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 dirty="0">
                <a:latin typeface="Arial" pitchFamily="34" charset="0"/>
                <a:cs typeface="Arial" pitchFamily="34" charset="0"/>
              </a:rPr>
              <a:t>Date: 08.04.2022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84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6AEF-AB00-4042-A65F-039E4F9A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METHODOLOGY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0470C-6CB5-47DE-BFF7-42EEC684CB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25DB3-211B-4554-BE1A-90A1546F3F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1E11385-2614-4DB8-BD42-1AFEF53B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86" y="1915003"/>
            <a:ext cx="4988025" cy="4451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330804-91F0-4767-8151-95655566BEA7}"/>
              </a:ext>
            </a:extLst>
          </p:cNvPr>
          <p:cNvSpPr txBox="1"/>
          <p:nvPr/>
        </p:nvSpPr>
        <p:spPr>
          <a:xfrm>
            <a:off x="3583313" y="1386000"/>
            <a:ext cx="5028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Model/Model/In-situ comparison</a:t>
            </a:r>
          </a:p>
        </p:txBody>
      </p:sp>
    </p:spTree>
    <p:extLst>
      <p:ext uri="{BB962C8B-B14F-4D97-AF65-F5344CB8AC3E}">
        <p14:creationId xmlns:p14="http://schemas.microsoft.com/office/powerpoint/2010/main" val="87190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C310-ADC3-4452-BE69-0B3FC1FF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Visualization:</a:t>
            </a:r>
            <a:br>
              <a:rPr lang="en-GB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7E24D-BEBA-4FCA-8D91-F21CE12D0AF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B907C-0EBF-4540-B770-F0082878A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66B7AF-EE2A-486F-8DF5-32E9D87D3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99808"/>
              </p:ext>
            </p:extLst>
          </p:nvPr>
        </p:nvGraphicFramePr>
        <p:xfrm>
          <a:off x="485997" y="1541603"/>
          <a:ext cx="11372230" cy="4387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5566">
                  <a:extLst>
                    <a:ext uri="{9D8B030D-6E8A-4147-A177-3AD203B41FA5}">
                      <a16:colId xmlns:a16="http://schemas.microsoft.com/office/drawing/2014/main" val="546940731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648533069"/>
                    </a:ext>
                  </a:extLst>
                </a:gridCol>
              </a:tblGrid>
              <a:tr h="663696">
                <a:tc>
                  <a:txBody>
                    <a:bodyPr/>
                    <a:lstStyle/>
                    <a:p>
                      <a:r>
                        <a:rPr lang="en-US" dirty="0"/>
                        <a:t>Temporal variation (mean concentration on area of interest at stations’ location)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Spatial Variation (yearly mean concentration)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84561"/>
                  </a:ext>
                </a:extLst>
              </a:tr>
              <a:tr h="3723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501549"/>
                  </a:ext>
                </a:extLst>
              </a:tr>
            </a:tbl>
          </a:graphicData>
        </a:graphic>
      </p:graphicFrame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CF9692B-D7BD-4094-BC2A-BC8EA301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8" y="2205658"/>
            <a:ext cx="5395565" cy="372354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4DBA0F-DA9A-4640-AAAE-E6541FDF0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" b="4687"/>
          <a:stretch/>
        </p:blipFill>
        <p:spPr>
          <a:xfrm>
            <a:off x="5881563" y="2193408"/>
            <a:ext cx="5976664" cy="37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93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r>
              <a:rPr lang="en-US" sz="1800" dirty="0"/>
              <a:t>Performance of the models in urban and rural areas</a:t>
            </a:r>
            <a:br>
              <a:rPr lang="en-US" dirty="0"/>
            </a:br>
            <a:br>
              <a:rPr lang="en-US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C2EEA-C6EF-4F31-A29E-A7303104CE29}"/>
              </a:ext>
            </a:extLst>
          </p:cNvPr>
          <p:cNvSpPr txBox="1"/>
          <p:nvPr/>
        </p:nvSpPr>
        <p:spPr>
          <a:xfrm>
            <a:off x="485999" y="1669826"/>
            <a:ext cx="10364116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Urban</a:t>
            </a:r>
            <a:r>
              <a:rPr lang="en-US" sz="2400" dirty="0"/>
              <a:t> and </a:t>
            </a:r>
            <a:r>
              <a:rPr lang="en-US" sz="2400" b="1" dirty="0"/>
              <a:t>rural areas </a:t>
            </a:r>
            <a:r>
              <a:rPr lang="en-US" sz="2400" dirty="0"/>
              <a:t>in the AOI are selected to assess the behavior of the two models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Cities like Paris, Köln, Düsseldorf, Munich, Essen, Milan and Bonn were considered.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Some rural areas in Eastern &amp; Southern France and rural areas in Austria and Czech Republic were considered.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dirty="0"/>
              <a:t>The Polyphemus model overestimates the concentrations especially in the Urban areas over its domain and underestimates the concentrations in rural areas. CAMS reanalysis datasets are more comparable to station datasets. </a:t>
            </a:r>
          </a:p>
        </p:txBody>
      </p:sp>
    </p:spTree>
    <p:extLst>
      <p:ext uri="{BB962C8B-B14F-4D97-AF65-F5344CB8AC3E}">
        <p14:creationId xmlns:p14="http://schemas.microsoft.com/office/powerpoint/2010/main" val="190893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477554"/>
          </a:xfrm>
        </p:spPr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r>
              <a:rPr lang="en-US" sz="1800" dirty="0"/>
              <a:t>Performance of the models in urban and rural areas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13</a:t>
            </a:fld>
            <a:endParaRPr lang="en-GB" noProof="0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D03187D-D2C2-49A3-AD95-07DAA1DB4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96" y="1544389"/>
            <a:ext cx="6097588" cy="3760738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158F356B-6F9B-4777-B6B6-631B704DA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" y="1544389"/>
            <a:ext cx="6097587" cy="3770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20372E-36A0-44A5-B44F-1A4521ECD996}"/>
              </a:ext>
            </a:extLst>
          </p:cNvPr>
          <p:cNvSpPr txBox="1"/>
          <p:nvPr/>
        </p:nvSpPr>
        <p:spPr>
          <a:xfrm>
            <a:off x="365671" y="5657590"/>
            <a:ext cx="56886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Both models underestimate NO2 concentration at stations in rural 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263AA-0912-41C2-B992-1047875404A3}"/>
              </a:ext>
            </a:extLst>
          </p:cNvPr>
          <p:cNvSpPr txBox="1"/>
          <p:nvPr/>
        </p:nvSpPr>
        <p:spPr>
          <a:xfrm>
            <a:off x="6457627" y="5657590"/>
            <a:ext cx="554461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No seasonal pattern visible for Polyphemus for NO2 in urban area.</a:t>
            </a:r>
          </a:p>
        </p:txBody>
      </p:sp>
    </p:spTree>
    <p:extLst>
      <p:ext uri="{BB962C8B-B14F-4D97-AF65-F5344CB8AC3E}">
        <p14:creationId xmlns:p14="http://schemas.microsoft.com/office/powerpoint/2010/main" val="28333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r>
              <a:rPr lang="en-US" sz="1800" dirty="0"/>
              <a:t>Performance of the models in urban and rural areas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14</a:t>
            </a:fld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BBD94-1D60-462B-B805-39B518493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7587" y="1917626"/>
            <a:ext cx="6097588" cy="341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6F1AFF-CAC6-4B5B-93B4-47392ED07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88" y="1917626"/>
            <a:ext cx="6097587" cy="3414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4AFA8F-4B5F-4AA8-BE7F-9674EF311344}"/>
              </a:ext>
            </a:extLst>
          </p:cNvPr>
          <p:cNvSpPr txBox="1"/>
          <p:nvPr/>
        </p:nvSpPr>
        <p:spPr>
          <a:xfrm>
            <a:off x="196979" y="5518026"/>
            <a:ext cx="58996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Both CAMS and Polyphemus underestimate PM2.5 concentration at stations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B27C5-9DD9-41A3-BD71-D216182821FA}"/>
              </a:ext>
            </a:extLst>
          </p:cNvPr>
          <p:cNvSpPr txBox="1"/>
          <p:nvPr/>
        </p:nvSpPr>
        <p:spPr>
          <a:xfrm>
            <a:off x="6295555" y="5518026"/>
            <a:ext cx="58996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PM2.5 overestimated by Polyphemus in Paris urban area</a:t>
            </a:r>
          </a:p>
        </p:txBody>
      </p:sp>
    </p:spTree>
    <p:extLst>
      <p:ext uri="{BB962C8B-B14F-4D97-AF65-F5344CB8AC3E}">
        <p14:creationId xmlns:p14="http://schemas.microsoft.com/office/powerpoint/2010/main" val="311879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Performance of the models in day and night times</a:t>
            </a:r>
            <a:b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C2EEA-C6EF-4F31-A29E-A7303104CE29}"/>
              </a:ext>
            </a:extLst>
          </p:cNvPr>
          <p:cNvSpPr txBox="1"/>
          <p:nvPr/>
        </p:nvSpPr>
        <p:spPr>
          <a:xfrm>
            <a:off x="552971" y="1793027"/>
            <a:ext cx="10657184" cy="2646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 daytime considered     from 6 AM to 6 PM</a:t>
            </a:r>
          </a:p>
          <a:p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 nighttime considered       from 12 AM to 6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Lath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Other than O</a:t>
            </a:r>
            <a:r>
              <a:rPr lang="en-US" sz="2000" baseline="-2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3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, all the other pollutants have similar performances during the day and night times and follow the same pattern.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Lath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There is a strong deviation in O</a:t>
            </a:r>
            <a:r>
              <a:rPr lang="en-US" sz="2000" baseline="-2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3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in the Polyphemus datasets with overestimation during the nighttime with respect to the station observations.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13AEBB6-8171-4DA0-AD54-57B9D248D427}"/>
              </a:ext>
            </a:extLst>
          </p:cNvPr>
          <p:cNvSpPr/>
          <p:nvPr/>
        </p:nvSpPr>
        <p:spPr>
          <a:xfrm>
            <a:off x="3361283" y="1845618"/>
            <a:ext cx="144016" cy="14401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20D72D-53F2-4E66-83E0-430FCA7CDF28}"/>
              </a:ext>
            </a:extLst>
          </p:cNvPr>
          <p:cNvSpPr/>
          <p:nvPr/>
        </p:nvSpPr>
        <p:spPr>
          <a:xfrm>
            <a:off x="3505299" y="2421682"/>
            <a:ext cx="144016" cy="14401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42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D296-AE90-4BE9-B4FF-07029DB1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Performance of the models in day and night times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3F702-929B-46F4-9A0E-FC7A8DC15E4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ECDA1-EE24-48DD-99BB-A2075B1E94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16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B61C6-A28B-4047-8A9D-36A292A4F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7587" y="2039698"/>
            <a:ext cx="6097588" cy="3302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74146E-F531-4D57-ACA0-E81CD0BE0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88" y="2039698"/>
            <a:ext cx="6097587" cy="3292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91274-EBD8-4539-86BC-13FCBA982D52}"/>
              </a:ext>
            </a:extLst>
          </p:cNvPr>
          <p:cNvSpPr txBox="1"/>
          <p:nvPr/>
        </p:nvSpPr>
        <p:spPr>
          <a:xfrm>
            <a:off x="196979" y="5518026"/>
            <a:ext cx="58996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There is no significant deviations in model's outputs during daytime.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42359-E38D-4465-BEED-0765B99F1322}"/>
              </a:ext>
            </a:extLst>
          </p:cNvPr>
          <p:cNvSpPr txBox="1"/>
          <p:nvPr/>
        </p:nvSpPr>
        <p:spPr>
          <a:xfrm>
            <a:off x="6098576" y="5467556"/>
            <a:ext cx="58996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There are significant deviations observed in Polyphemus during nighttime.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8E7DF-BD9F-45EA-BF71-77CF41DB3DD4}"/>
              </a:ext>
            </a:extLst>
          </p:cNvPr>
          <p:cNvSpPr txBox="1"/>
          <p:nvPr/>
        </p:nvSpPr>
        <p:spPr>
          <a:xfrm>
            <a:off x="196979" y="1520389"/>
            <a:ext cx="1005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O3 concentration at stations’ locations in the whole area of interest during day and nighttime.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9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CF70-FBFD-48C6-B9C4-39F3492D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Performance of the models in day and night times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031A8-BEE0-460D-879D-B349971D3FB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30390-554C-4D24-9501-CA59815056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17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1F00F-E061-4DE2-AA61-D73DC83B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7587" y="2039698"/>
            <a:ext cx="6097588" cy="3302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4B9C1-E077-4A3F-8EF8-EFB3933E5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88" y="2039698"/>
            <a:ext cx="6097587" cy="3302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0CDFC1-F346-4309-A0F9-47ADE98FCFEA}"/>
              </a:ext>
            </a:extLst>
          </p:cNvPr>
          <p:cNvSpPr txBox="1"/>
          <p:nvPr/>
        </p:nvSpPr>
        <p:spPr>
          <a:xfrm>
            <a:off x="451454" y="1520201"/>
            <a:ext cx="10058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NO2 concentration at stations’ locations in the whole area of interest during day and nighttime.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D0F80-7FA5-4AE1-840B-B16F12F24A07}"/>
              </a:ext>
            </a:extLst>
          </p:cNvPr>
          <p:cNvSpPr txBox="1"/>
          <p:nvPr/>
        </p:nvSpPr>
        <p:spPr>
          <a:xfrm>
            <a:off x="485999" y="5658330"/>
            <a:ext cx="103125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For NO2, there is no significant deviations in model's outputs during day and nighttime.</a:t>
            </a:r>
          </a:p>
        </p:txBody>
      </p:sp>
    </p:spTree>
    <p:extLst>
      <p:ext uri="{BB962C8B-B14F-4D97-AF65-F5344CB8AC3E}">
        <p14:creationId xmlns:p14="http://schemas.microsoft.com/office/powerpoint/2010/main" val="302880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0D8B-AEDC-4368-816C-E30A4ECE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Statistical </a:t>
            </a:r>
            <a:r>
              <a:rPr lang="de-DE" dirty="0" err="1"/>
              <a:t>Indicators</a:t>
            </a:r>
            <a:br>
              <a:rPr lang="de-DE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FDBBB-0F40-466B-A3E5-542E8CFAF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000" y="1386000"/>
            <a:ext cx="11221200" cy="3916002"/>
          </a:xfrm>
        </p:spPr>
        <p:txBody>
          <a:bodyPr/>
          <a:lstStyle/>
          <a:p>
            <a:endParaRPr lang="en-US" sz="1800" dirty="0"/>
          </a:p>
          <a:p>
            <a:r>
              <a:rPr lang="en-US" sz="1800" dirty="0"/>
              <a:t>Statistical analysis like </a:t>
            </a:r>
            <a:r>
              <a:rPr lang="en-US" sz="1800" b="1" dirty="0"/>
              <a:t>Mean Bias, RMSE, FGE, correlations </a:t>
            </a:r>
            <a:r>
              <a:rPr lang="en-US" sz="1800" dirty="0"/>
              <a:t>were checked to identify the deviation between the models and also with the station data. </a:t>
            </a:r>
          </a:p>
          <a:p>
            <a:endParaRPr lang="en-US" sz="1800" dirty="0"/>
          </a:p>
          <a:p>
            <a:r>
              <a:rPr lang="en-US" dirty="0"/>
              <a:t>The results report both the </a:t>
            </a:r>
            <a:r>
              <a:rPr lang="en-US" b="1" dirty="0"/>
              <a:t>spatial and the temporal </a:t>
            </a:r>
            <a:r>
              <a:rPr lang="en-US" dirty="0"/>
              <a:t>development.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Comparing the models with station data in the extent of Polyphemus, CAMS datasets are compared better to station datasets.</a:t>
            </a:r>
          </a:p>
          <a:p>
            <a:endParaRPr lang="en-US" dirty="0"/>
          </a:p>
          <a:p>
            <a:r>
              <a:rPr lang="en-US" sz="1800" dirty="0"/>
              <a:t>High seasonal deviations observed in CAMS like </a:t>
            </a:r>
            <a:r>
              <a:rPr lang="en-US" dirty="0"/>
              <a:t>negative bias for urban PM2.5, negative bias for rural NO2, positive bias for urban NO2 with respect to station data.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373D9-9AC7-4335-B69B-227D0456D9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A588D-C656-4D29-9A22-AF77027F7D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245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7F36-9DA5-4A3A-90BF-1425452A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</a:t>
            </a:r>
            <a:r>
              <a:rPr lang="de-DE" dirty="0" err="1"/>
              <a:t>Indicators</a:t>
            </a:r>
            <a:r>
              <a:rPr lang="de-DE" dirty="0"/>
              <a:t> – RMSE: </a:t>
            </a:r>
            <a:r>
              <a:rPr lang="de-DE" dirty="0" err="1"/>
              <a:t>trends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55CFD-79DB-4321-9343-C30B77C0C7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BE605-D85C-4116-9FB2-304ABD0DAF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6871345-5444-47CB-BDF6-E47CA2F26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08" y="3331615"/>
            <a:ext cx="5550408" cy="2409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71B689-0D73-431C-B7B7-5F60ABF5978F}"/>
                  </a:ext>
                </a:extLst>
              </p:cNvPr>
              <p:cNvSpPr/>
              <p:nvPr/>
            </p:nvSpPr>
            <p:spPr>
              <a:xfrm>
                <a:off x="3649315" y="1653347"/>
                <a:ext cx="3960440" cy="139572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algn="ctr"/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Latha" panose="020B0604020202020204" pitchFamily="34" charset="0"/>
                      </a:rPr>
                      <m:t>𝑅𝑀𝑆𝐸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Latha" panose="020B0604020202020204" pitchFamily="34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atha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atha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atha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atha" panose="020B0604020202020204" pitchFamily="34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atha" panose="020B0604020202020204" pitchFamily="34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atha" panose="020B0604020202020204" pitchFamily="34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Latha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Latha" panose="020B060402020202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Latha" panose="020B0604020202020204" pitchFamily="34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Latha" panose="020B0604020202020204" pitchFamily="34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Latha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endPara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2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Range: </a:t>
                </a:r>
                <a:r>
                  <a:rPr lang="en-US" sz="1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closer to 0 the value, the better the forecast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971B689-0D73-431C-B7B7-5F60ABF59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315" y="1653347"/>
                <a:ext cx="3960440" cy="139572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2F1A848-FA32-4291-B432-10A5D5124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99" y="3429793"/>
            <a:ext cx="5794521" cy="2311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F6F37B-2D59-403A-B74E-C7E1D228B082}"/>
              </a:ext>
            </a:extLst>
          </p:cNvPr>
          <p:cNvSpPr txBox="1"/>
          <p:nvPr/>
        </p:nvSpPr>
        <p:spPr>
          <a:xfrm>
            <a:off x="2857228" y="6023367"/>
            <a:ext cx="69847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RMSE observed with respect to station data for NO2 and PM10</a:t>
            </a:r>
          </a:p>
        </p:txBody>
      </p:sp>
    </p:spTree>
    <p:extLst>
      <p:ext uri="{BB962C8B-B14F-4D97-AF65-F5344CB8AC3E}">
        <p14:creationId xmlns:p14="http://schemas.microsoft.com/office/powerpoint/2010/main" val="18374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75AC-AFE8-4FAC-B9B4-8AAB301C17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EA73F-A0E4-4674-A8B7-7F69B4F665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6" name="Titel 7">
            <a:extLst>
              <a:ext uri="{FF2B5EF4-FFF2-40B4-BE49-F238E27FC236}">
                <a16:creationId xmlns:a16="http://schemas.microsoft.com/office/drawing/2014/main" id="{391FD57B-8A60-4D65-95AF-14103DCCB729}"/>
              </a:ext>
            </a:extLst>
          </p:cNvPr>
          <p:cNvSpPr txBox="1">
            <a:spLocks/>
          </p:cNvSpPr>
          <p:nvPr/>
        </p:nvSpPr>
        <p:spPr bwMode="auto">
          <a:xfrm>
            <a:off x="486000" y="852601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/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B237B-755C-439F-BD4F-F046CA80210D}"/>
              </a:ext>
            </a:extLst>
          </p:cNvPr>
          <p:cNvSpPr txBox="1"/>
          <p:nvPr/>
        </p:nvSpPr>
        <p:spPr>
          <a:xfrm>
            <a:off x="7553778" y="383568"/>
            <a:ext cx="437645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Number of days above WHO limits for PM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2.5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in 2017 (25 µg/m</a:t>
            </a:r>
            <a:r>
              <a:rPr lang="en-US" sz="1400" baseline="30000" dirty="0">
                <a:latin typeface="Arial" pitchFamily="34" charset="0"/>
                <a:cs typeface="Arial" pitchFamily="34" charset="0"/>
              </a:rPr>
              <a:t>3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daily mean). Source data: CAMS reanalysis Europe.</a:t>
            </a:r>
            <a:endParaRPr lang="de-DE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55285-C871-4241-A5EE-F156ED6E6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765" y="1143467"/>
            <a:ext cx="4641398" cy="4438512"/>
          </a:xfrm>
          <a:prstGeom prst="rect">
            <a:avLst/>
          </a:prstGeom>
        </p:spPr>
      </p:pic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DA2D07A2-079C-4015-B40D-5A0A8F96C6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018" y="2115403"/>
            <a:ext cx="6803363" cy="2237513"/>
          </a:xfrm>
          <a:prstGeom prst="roundRect">
            <a:avLst/>
          </a:prstGeom>
          <a:solidFill>
            <a:srgbClr val="26808E">
              <a:alpha val="50980"/>
            </a:srgbClr>
          </a:solidFill>
          <a:ln w="28575">
            <a:solidFill>
              <a:srgbClr val="26808E"/>
            </a:solidFill>
          </a:ln>
        </p:spPr>
        <p:txBody>
          <a:bodyPr/>
          <a:lstStyle/>
          <a:p>
            <a:r>
              <a:rPr lang="en-US" b="1" dirty="0"/>
              <a:t>8% </a:t>
            </a:r>
            <a:r>
              <a:rPr lang="en-US" dirty="0"/>
              <a:t>of the EU-28 urban population exposed to PM</a:t>
            </a:r>
            <a:r>
              <a:rPr lang="en-US" baseline="-25000" dirty="0"/>
              <a:t>2.5</a:t>
            </a:r>
            <a:r>
              <a:rPr lang="en-US" dirty="0"/>
              <a:t> concentrations exceeding the EU limit value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77% </a:t>
            </a:r>
            <a:r>
              <a:rPr lang="en-US" dirty="0"/>
              <a:t>of the EU-28 urban population exposed to PM</a:t>
            </a:r>
            <a:r>
              <a:rPr lang="en-US" baseline="-25000" dirty="0"/>
              <a:t>2.5</a:t>
            </a:r>
            <a:r>
              <a:rPr lang="en-US" dirty="0"/>
              <a:t> concentrations above the WHO Air Quality Guidelines value.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de-DE" sz="1100" dirty="0">
                <a:hlinkClick r:id="rId3"/>
              </a:rPr>
              <a:t>Source: European Environment </a:t>
            </a:r>
            <a:r>
              <a:rPr lang="de-DE" sz="1100" dirty="0" err="1">
                <a:hlinkClick r:id="rId3"/>
              </a:rPr>
              <a:t>Agency’s</a:t>
            </a:r>
            <a:r>
              <a:rPr lang="de-DE" sz="1100" dirty="0">
                <a:hlinkClick r:id="rId3"/>
              </a:rPr>
              <a:t> 2019 Air Quality Report</a:t>
            </a:r>
            <a:endParaRPr lang="en-US" sz="1100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F7323-42F1-42FB-B2DD-2C6DA19236A7}"/>
              </a:ext>
            </a:extLst>
          </p:cNvPr>
          <p:cNvSpPr/>
          <p:nvPr/>
        </p:nvSpPr>
        <p:spPr>
          <a:xfrm>
            <a:off x="485999" y="4860157"/>
            <a:ext cx="9505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 Need method to </a:t>
            </a:r>
            <a:r>
              <a:rPr lang="en-US" sz="2400" b="1" dirty="0">
                <a:sym typeface="Wingdings" panose="05000000000000000000" pitchFamily="2" charset="2"/>
              </a:rPr>
              <a:t>identify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b="1" dirty="0">
                <a:sym typeface="Wingdings" panose="05000000000000000000" pitchFamily="2" charset="2"/>
              </a:rPr>
              <a:t>urban area in higher need of intervention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Production of </a:t>
            </a:r>
            <a:r>
              <a:rPr lang="en-US" sz="2400" b="1" dirty="0">
                <a:sym typeface="Wingdings" panose="05000000000000000000" pitchFamily="2" charset="2"/>
              </a:rPr>
              <a:t>risk maps </a:t>
            </a:r>
            <a:r>
              <a:rPr lang="en-US" sz="2400" dirty="0">
                <a:sym typeface="Wingdings" panose="05000000000000000000" pitchFamily="2" charset="2"/>
              </a:rPr>
              <a:t>for metropolitan areas and other regions.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7030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CDAA-4CBA-41BD-BB53-E29F7004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</a:t>
            </a:r>
            <a:r>
              <a:rPr lang="de-DE" dirty="0" err="1"/>
              <a:t>Indicators</a:t>
            </a:r>
            <a:r>
              <a:rPr lang="de-DE" dirty="0"/>
              <a:t> – RMSE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B047A-BBD8-4F9E-B083-264690ADC1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599" y="2133650"/>
            <a:ext cx="5609612" cy="4875670"/>
          </a:xfrm>
        </p:spPr>
        <p:txBody>
          <a:bodyPr/>
          <a:lstStyle/>
          <a:p>
            <a:r>
              <a:rPr lang="de-DE" dirty="0"/>
              <a:t>T</a:t>
            </a:r>
            <a:r>
              <a:rPr lang="en-US" dirty="0"/>
              <a:t>he </a:t>
            </a:r>
            <a:r>
              <a:rPr lang="en-US" b="1" dirty="0"/>
              <a:t>deviations</a:t>
            </a:r>
            <a:r>
              <a:rPr lang="en-US" dirty="0"/>
              <a:t> are observed in both model outputs especially in  </a:t>
            </a:r>
            <a:r>
              <a:rPr lang="en-US" b="1" dirty="0"/>
              <a:t>urban regions</a:t>
            </a:r>
            <a:r>
              <a:rPr lang="en-US" dirty="0"/>
              <a:t> and in the </a:t>
            </a:r>
            <a:r>
              <a:rPr lang="en-US" b="1" dirty="0"/>
              <a:t>Alpine area.</a:t>
            </a:r>
          </a:p>
          <a:p>
            <a:endParaRPr lang="en-US" dirty="0"/>
          </a:p>
          <a:p>
            <a:r>
              <a:rPr lang="en-US" dirty="0"/>
              <a:t>These deviations are observed in </a:t>
            </a:r>
            <a:r>
              <a:rPr lang="en-US" b="1" dirty="0"/>
              <a:t>both summer and winter</a:t>
            </a:r>
            <a:r>
              <a:rPr lang="en-US" dirty="0"/>
              <a:t> months.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some rural regions, Polyphemus predictions are better than CAMS.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C3BA6-8533-4FD7-93B1-E37DE88F7F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F0E5-6FD3-4C80-89CC-E75A67414C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3541C10-2290-4ADE-9B84-810A499EE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"/>
          <a:stretch/>
        </p:blipFill>
        <p:spPr bwMode="auto">
          <a:xfrm>
            <a:off x="336947" y="1485578"/>
            <a:ext cx="5375275" cy="22710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B4A8D3A-4217-455A-87EB-062424E34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/>
        </p:blipFill>
        <p:spPr bwMode="auto">
          <a:xfrm>
            <a:off x="311521" y="4056921"/>
            <a:ext cx="5375275" cy="22710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B7C161-5FAB-4E20-8EF6-F0C0AD4D537D}"/>
              </a:ext>
            </a:extLst>
          </p:cNvPr>
          <p:cNvSpPr txBox="1"/>
          <p:nvPr/>
        </p:nvSpPr>
        <p:spPr>
          <a:xfrm>
            <a:off x="485999" y="1255195"/>
            <a:ext cx="5107532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dirty="0">
                <a:latin typeface="Arial" pitchFamily="34" charset="0"/>
                <a:cs typeface="Arial" pitchFamily="34" charset="0"/>
              </a:rPr>
              <a:t>    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RMSE Polyphemus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NO2 – June 2017                   RMSE CAMS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NO2 – June 2017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  <a:p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5F1F2-9891-41D6-A09A-E33049FCF035}"/>
              </a:ext>
            </a:extLst>
          </p:cNvPr>
          <p:cNvSpPr txBox="1"/>
          <p:nvPr/>
        </p:nvSpPr>
        <p:spPr>
          <a:xfrm>
            <a:off x="486098" y="3856158"/>
            <a:ext cx="5107532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dirty="0">
                <a:latin typeface="Arial" pitchFamily="34" charset="0"/>
                <a:cs typeface="Arial" pitchFamily="34" charset="0"/>
              </a:rPr>
              <a:t>    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RMSE Polyphemus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O3 – June 2017                   RMSE CAMS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O3 – June 2017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  <a:p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37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CDAA-4CBA-41BD-BB53-E29F7004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</a:t>
            </a:r>
            <a:r>
              <a:rPr lang="de-DE" dirty="0" err="1"/>
              <a:t>Indicators</a:t>
            </a:r>
            <a:r>
              <a:rPr lang="de-DE" dirty="0"/>
              <a:t> – Mean Bias: </a:t>
            </a:r>
            <a:r>
              <a:rPr lang="de-DE" dirty="0" err="1"/>
              <a:t>records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C3BA6-8533-4FD7-93B1-E37DE88F7F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F0E5-6FD3-4C80-89CC-E75A67414C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21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3F507-13DA-473B-8CC4-9D2D62833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0" y="3429794"/>
            <a:ext cx="5163985" cy="2409016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9916D6B-F905-411D-AB0F-2393AB090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" b="1362"/>
          <a:stretch/>
        </p:blipFill>
        <p:spPr bwMode="auto">
          <a:xfrm>
            <a:off x="722668" y="3381381"/>
            <a:ext cx="5357196" cy="2414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876B97D-0E3F-44AF-A710-06BA27FDDD13}"/>
                  </a:ext>
                </a:extLst>
              </p:cNvPr>
              <p:cNvSpPr/>
              <p:nvPr/>
            </p:nvSpPr>
            <p:spPr>
              <a:xfrm>
                <a:off x="3793331" y="1669561"/>
                <a:ext cx="3960440" cy="139572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m:t>𝑀𝐵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Lath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Latha" panose="020B0604020202020204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Latha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Latha" panose="020B0604020202020204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Latha" panose="020B060402020202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Lath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Latha" panose="020B0604020202020204" pitchFamily="34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Latha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endPara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2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Range: </a:t>
                </a:r>
                <a:r>
                  <a:rPr lang="en-US" sz="1400" dirty="0">
                    <a:solidFill>
                      <a:schemeClr val="tx1"/>
                    </a:solidFill>
                  </a:rPr>
                  <a:t>closer to 0 the value, the better the forecast</a:t>
                </a:r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876B97D-0E3F-44AF-A710-06BA27FDD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31" y="1669561"/>
                <a:ext cx="3960440" cy="1395722"/>
              </a:xfrm>
              <a:prstGeom prst="roundRect">
                <a:avLst/>
              </a:prstGeom>
              <a:blipFill>
                <a:blip r:embed="rId4"/>
                <a:stretch>
                  <a:fillRect b="-3463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BA4F68C-DE6B-4CE2-93E4-18DE904F5374}"/>
              </a:ext>
            </a:extLst>
          </p:cNvPr>
          <p:cNvSpPr txBox="1"/>
          <p:nvPr/>
        </p:nvSpPr>
        <p:spPr>
          <a:xfrm>
            <a:off x="2834481" y="6022297"/>
            <a:ext cx="77996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Mean bias observed with respect to station data for NO2 and O3</a:t>
            </a:r>
          </a:p>
        </p:txBody>
      </p:sp>
    </p:spTree>
    <p:extLst>
      <p:ext uri="{BB962C8B-B14F-4D97-AF65-F5344CB8AC3E}">
        <p14:creationId xmlns:p14="http://schemas.microsoft.com/office/powerpoint/2010/main" val="345558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CDAA-4CBA-41BD-BB53-E29F7004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</a:t>
            </a:r>
            <a:r>
              <a:rPr lang="de-DE" dirty="0" err="1"/>
              <a:t>Indicators</a:t>
            </a:r>
            <a:r>
              <a:rPr lang="de-DE" dirty="0"/>
              <a:t> – Mean Bias: </a:t>
            </a:r>
            <a:r>
              <a:rPr lang="de-DE" dirty="0" err="1"/>
              <a:t>maps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C3BA6-8533-4FD7-93B1-E37DE88F7F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F0E5-6FD3-4C80-89CC-E75A67414C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53F6E-35F9-4A13-AAA1-99CBF6E06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9" b="619"/>
          <a:stretch/>
        </p:blipFill>
        <p:spPr bwMode="auto">
          <a:xfrm>
            <a:off x="462015" y="1386000"/>
            <a:ext cx="5400040" cy="24046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0D541-85D2-4DA5-8F99-5273D1565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2" b="344"/>
          <a:stretch/>
        </p:blipFill>
        <p:spPr bwMode="auto">
          <a:xfrm>
            <a:off x="485999" y="4069292"/>
            <a:ext cx="5400040" cy="2664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277A1F-2E53-4D71-AAA6-3FBC505E6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45215" y="1698988"/>
            <a:ext cx="5387945" cy="4875670"/>
          </a:xfrm>
        </p:spPr>
        <p:txBody>
          <a:bodyPr/>
          <a:lstStyle/>
          <a:p>
            <a:r>
              <a:rPr lang="de-DE" dirty="0"/>
              <a:t>Strong </a:t>
            </a:r>
            <a:r>
              <a:rPr lang="de-DE" dirty="0" err="1"/>
              <a:t>seasonal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in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pollutants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Polyphemus in </a:t>
            </a:r>
            <a:r>
              <a:rPr lang="de-DE" dirty="0" err="1"/>
              <a:t>summer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CAMS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biases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for PM2.5 and PM10 in CAMS </a:t>
            </a: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-5 </a:t>
            </a:r>
            <a:r>
              <a:rPr lang="de-DE" dirty="0" err="1"/>
              <a:t>to</a:t>
            </a:r>
            <a:r>
              <a:rPr lang="de-DE" dirty="0"/>
              <a:t> 5)</a:t>
            </a:r>
          </a:p>
          <a:p>
            <a:endParaRPr lang="de-DE" dirty="0"/>
          </a:p>
          <a:p>
            <a:r>
              <a:rPr lang="de-DE" dirty="0"/>
              <a:t>  The </a:t>
            </a:r>
            <a:r>
              <a:rPr lang="en-US" b="1" dirty="0">
                <a:cs typeface="Latha" panose="020B0604020202020204" pitchFamily="34" charset="0"/>
              </a:rPr>
              <a:t>A</a:t>
            </a:r>
            <a:r>
              <a:rPr lang="en-US" b="1" dirty="0">
                <a:ea typeface="Calibri" panose="020F0502020204030204" pitchFamily="34" charset="0"/>
                <a:cs typeface="Latha" panose="020B0604020202020204" pitchFamily="34" charset="0"/>
              </a:rPr>
              <a:t>lpine regions</a:t>
            </a:r>
            <a:r>
              <a:rPr lang="en-US" dirty="0">
                <a:ea typeface="Calibri" panose="020F0502020204030204" pitchFamily="34" charset="0"/>
                <a:cs typeface="Latha" panose="020B0604020202020204" pitchFamily="34" charset="0"/>
              </a:rPr>
              <a:t> in northern Italy and </a:t>
            </a:r>
            <a:r>
              <a:rPr lang="en-US" b="1" dirty="0">
                <a:ea typeface="Calibri" panose="020F0502020204030204" pitchFamily="34" charset="0"/>
                <a:cs typeface="Latha" panose="020B0604020202020204" pitchFamily="34" charset="0"/>
              </a:rPr>
              <a:t>some rural areas of southern France</a:t>
            </a:r>
            <a:r>
              <a:rPr lang="en-US" dirty="0">
                <a:ea typeface="Calibri" panose="020F0502020204030204" pitchFamily="34" charset="0"/>
                <a:cs typeface="Latha" panose="020B0604020202020204" pitchFamily="34" charset="0"/>
              </a:rPr>
              <a:t> show a </a:t>
            </a:r>
            <a:r>
              <a:rPr lang="en-US" b="1" dirty="0">
                <a:ea typeface="Calibri" panose="020F0502020204030204" pitchFamily="34" charset="0"/>
                <a:cs typeface="Latha" panose="020B0604020202020204" pitchFamily="34" charset="0"/>
              </a:rPr>
              <a:t>high positive bias</a:t>
            </a:r>
            <a:r>
              <a:rPr lang="en-US" dirty="0">
                <a:ea typeface="Calibri" panose="020F0502020204030204" pitchFamily="34" charset="0"/>
                <a:cs typeface="Latha" panose="020B0604020202020204" pitchFamily="34" charset="0"/>
              </a:rPr>
              <a:t> for Polyphemus.</a:t>
            </a:r>
            <a:r>
              <a:rPr lang="en-US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C0452-0F44-4E02-BAE1-CCC150474DE1}"/>
              </a:ext>
            </a:extLst>
          </p:cNvPr>
          <p:cNvSpPr txBox="1"/>
          <p:nvPr/>
        </p:nvSpPr>
        <p:spPr>
          <a:xfrm>
            <a:off x="734267" y="3866259"/>
            <a:ext cx="5107532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dirty="0">
                <a:latin typeface="Arial" pitchFamily="34" charset="0"/>
                <a:cs typeface="Arial" pitchFamily="34" charset="0"/>
              </a:rPr>
              <a:t>    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Bias Polyphemus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PM10 –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Dec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2017                   Bias CAMS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PM10 –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Dec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2017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  <a:p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B3FF24-0EE1-4286-BF07-A5FE4970B72D}"/>
              </a:ext>
            </a:extLst>
          </p:cNvPr>
          <p:cNvSpPr txBox="1"/>
          <p:nvPr/>
        </p:nvSpPr>
        <p:spPr>
          <a:xfrm>
            <a:off x="778507" y="1138381"/>
            <a:ext cx="5107532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dirty="0">
                <a:latin typeface="Arial" pitchFamily="34" charset="0"/>
                <a:cs typeface="Arial" pitchFamily="34" charset="0"/>
              </a:rPr>
              <a:t>   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Bias Polyphemus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PM2.5 –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Dec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2017                  Bias CAMS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PM2.5 –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Dec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2017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  <a:p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1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CDAA-4CBA-41BD-BB53-E29F7004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</a:t>
            </a:r>
            <a:r>
              <a:rPr lang="de-DE" dirty="0" err="1"/>
              <a:t>Indicators</a:t>
            </a:r>
            <a:r>
              <a:rPr lang="de-DE" dirty="0"/>
              <a:t> – FGE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C3BA6-8533-4FD7-93B1-E37DE88F7F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F0E5-6FD3-4C80-89CC-E75A67414C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23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988A4-63CA-4A0C-9C7F-9FF91230B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010" y="3285778"/>
            <a:ext cx="5380703" cy="2409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0BD6AD5-A6FF-4483-8E53-57FBAF10CEA1}"/>
                  </a:ext>
                </a:extLst>
              </p:cNvPr>
              <p:cNvSpPr/>
              <p:nvPr/>
            </p:nvSpPr>
            <p:spPr>
              <a:xfrm>
                <a:off x="4116379" y="1629594"/>
                <a:ext cx="3960440" cy="129614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Latha" panose="020B0604020202020204" pitchFamily="34" charset="0"/>
                      </a:rPr>
                      <m:t>𝐹𝐺𝐸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Latha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atha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atha" panose="020B0604020202020204" pitchFamily="34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atha" panose="020B0604020202020204" pitchFamily="34" charset="0"/>
                          </a:rPr>
                          <m:t>𝑁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atha" panose="020B0604020202020204" pitchFamily="34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Latha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atha" panose="020B0604020202020204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atha" panose="020B0604020202020204" pitchFamily="34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atha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Latha" panose="020B060402020202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Latha" panose="020B0604020202020204" pitchFamily="34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Latha" panose="020B0604020202020204" pitchFamily="34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Latha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endPara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Range:0 (perfect fit) to  2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0BD6AD5-A6FF-4483-8E53-57FBAF10C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379" y="1629594"/>
                <a:ext cx="3960440" cy="1296144"/>
              </a:xfrm>
              <a:prstGeom prst="roundRect">
                <a:avLst/>
              </a:prstGeom>
              <a:blipFill>
                <a:blip r:embed="rId3"/>
                <a:stretch>
                  <a:fillRect t="-2279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96DC7AB-BFC9-426C-A20E-E60B3AE3A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286" y="3429794"/>
            <a:ext cx="5357195" cy="2409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EEBDFF-0C54-4D02-B04D-5DD49B536D8A}"/>
              </a:ext>
            </a:extLst>
          </p:cNvPr>
          <p:cNvSpPr txBox="1"/>
          <p:nvPr/>
        </p:nvSpPr>
        <p:spPr>
          <a:xfrm>
            <a:off x="2353171" y="6041026"/>
            <a:ext cx="77996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itchFamily="34" charset="0"/>
                <a:cs typeface="Arial" pitchFamily="34" charset="0"/>
              </a:rPr>
              <a:t>FGE observed with respect to station data for NO2 and O3</a:t>
            </a:r>
          </a:p>
        </p:txBody>
      </p:sp>
    </p:spTree>
    <p:extLst>
      <p:ext uri="{BB962C8B-B14F-4D97-AF65-F5344CB8AC3E}">
        <p14:creationId xmlns:p14="http://schemas.microsoft.com/office/powerpoint/2010/main" val="2532121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CDAA-4CBA-41BD-BB53-E29F7004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</a:t>
            </a:r>
            <a:r>
              <a:rPr lang="de-DE" dirty="0" err="1"/>
              <a:t>Indicators</a:t>
            </a:r>
            <a:r>
              <a:rPr lang="de-DE" dirty="0"/>
              <a:t> – FGE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C3BA6-8533-4FD7-93B1-E37DE88F7F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F0E5-6FD3-4C80-89CC-E75A67414C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24</a:t>
            </a:fld>
            <a:endParaRPr lang="en-GB" noProof="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BB12E8-7AF4-434D-8532-E81CBF371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" t="8610" r="817" b="-5535"/>
          <a:stretch/>
        </p:blipFill>
        <p:spPr bwMode="auto">
          <a:xfrm>
            <a:off x="336947" y="1197546"/>
            <a:ext cx="5968547" cy="25772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0CBC66A-0B40-40A6-8DF1-F57B62454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4"/>
          <a:stretch/>
        </p:blipFill>
        <p:spPr bwMode="auto">
          <a:xfrm>
            <a:off x="336947" y="3811752"/>
            <a:ext cx="5968547" cy="25772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8FB28D-F9AE-4ED9-B962-FC4004117F4D}"/>
              </a:ext>
            </a:extLst>
          </p:cNvPr>
          <p:cNvSpPr txBox="1"/>
          <p:nvPr/>
        </p:nvSpPr>
        <p:spPr>
          <a:xfrm>
            <a:off x="6618599" y="1771576"/>
            <a:ext cx="5111713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itchFamily="34" charset="0"/>
                <a:cs typeface="Arial" pitchFamily="34" charset="0"/>
              </a:rPr>
              <a:t>FGE for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both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models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is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less</a:t>
            </a:r>
            <a:r>
              <a:rPr lang="de-DE" dirty="0"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than</a:t>
            </a:r>
            <a:r>
              <a:rPr lang="de-DE" dirty="0">
                <a:latin typeface="Arial" pitchFamily="34" charset="0"/>
                <a:cs typeface="Arial" pitchFamily="34" charset="0"/>
              </a:rPr>
              <a:t> 1.</a:t>
            </a:r>
          </a:p>
          <a:p>
            <a:endParaRPr lang="de-DE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significant deviations in summer, especially in the urban regions. For winter, deviations between the models in the Alpine regions over Northern Italy and Southern Switzerland are easily noticeable.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 FGE for CAMS is closer to zero if compared to Polyphemus.</a:t>
            </a:r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>
              <a:effectLst/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1AC17-8797-4DA9-ADDC-5832233120AF}"/>
              </a:ext>
            </a:extLst>
          </p:cNvPr>
          <p:cNvSpPr txBox="1"/>
          <p:nvPr/>
        </p:nvSpPr>
        <p:spPr>
          <a:xfrm>
            <a:off x="767454" y="1007494"/>
            <a:ext cx="5107532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dirty="0">
                <a:latin typeface="Arial" pitchFamily="34" charset="0"/>
                <a:cs typeface="Arial" pitchFamily="34" charset="0"/>
              </a:rPr>
              <a:t>   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FGE  Polyphemus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NO2 – June 2017                            FGE CAMS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NO2 – June 2017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  <a:p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DE8C7-2C48-4047-87C4-98CFED7320B5}"/>
              </a:ext>
            </a:extLst>
          </p:cNvPr>
          <p:cNvSpPr txBox="1"/>
          <p:nvPr/>
        </p:nvSpPr>
        <p:spPr>
          <a:xfrm>
            <a:off x="767454" y="3644007"/>
            <a:ext cx="5107532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dirty="0">
                <a:latin typeface="Arial" pitchFamily="34" charset="0"/>
                <a:cs typeface="Arial" pitchFamily="34" charset="0"/>
              </a:rPr>
              <a:t>   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FGE  Polyphemus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O3 – Sept 2016                                FGE CAMS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O3 – Sept 2016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  <a:p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CDAA-4CBA-41BD-BB53-E29F7004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</a:t>
            </a:r>
            <a:r>
              <a:rPr lang="de-DE" dirty="0" err="1"/>
              <a:t>Indicators</a:t>
            </a:r>
            <a:r>
              <a:rPr lang="de-DE" dirty="0"/>
              <a:t> –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C3BA6-8533-4FD7-93B1-E37DE88F7F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F0E5-6FD3-4C80-89CC-E75A67414C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25</a:t>
            </a:fld>
            <a:endParaRPr lang="en-GB" noProof="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669B5A6-7050-4F99-81BF-A6AAE157B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8"/>
          <a:stretch/>
        </p:blipFill>
        <p:spPr bwMode="auto">
          <a:xfrm>
            <a:off x="520211" y="1386000"/>
            <a:ext cx="2913080" cy="27878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9DBBC9-0629-4608-87D5-9AA52255E3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5"/>
          <a:stretch/>
        </p:blipFill>
        <p:spPr bwMode="auto">
          <a:xfrm>
            <a:off x="3487556" y="3611489"/>
            <a:ext cx="2775668" cy="2932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98DE8E2-342B-4A72-B0A3-3C82000B56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"/>
          <a:stretch/>
        </p:blipFill>
        <p:spPr bwMode="auto">
          <a:xfrm>
            <a:off x="6253712" y="1491768"/>
            <a:ext cx="2786603" cy="2787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74F7A89-91F5-4780-9872-0EB0569E93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6"/>
          <a:stretch/>
        </p:blipFill>
        <p:spPr bwMode="auto">
          <a:xfrm>
            <a:off x="9094579" y="3745230"/>
            <a:ext cx="3100596" cy="2798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28E45849-308D-4DB6-B75F-AB6A4863CEF0}"/>
              </a:ext>
            </a:extLst>
          </p:cNvPr>
          <p:cNvSpPr/>
          <p:nvPr/>
        </p:nvSpPr>
        <p:spPr>
          <a:xfrm>
            <a:off x="1849115" y="4437906"/>
            <a:ext cx="144016" cy="144016"/>
          </a:xfrm>
          <a:prstGeom prst="upArrow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E3904-D3C4-4D07-A5BF-5A2BC195DD0D}"/>
              </a:ext>
            </a:extLst>
          </p:cNvPr>
          <p:cNvSpPr txBox="1"/>
          <p:nvPr/>
        </p:nvSpPr>
        <p:spPr>
          <a:xfrm>
            <a:off x="4151151" y="2706364"/>
            <a:ext cx="1438966" cy="305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O3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Jan 2017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FE46A-42FE-47A2-94C1-F8523AEE5F40}"/>
              </a:ext>
            </a:extLst>
          </p:cNvPr>
          <p:cNvSpPr txBox="1"/>
          <p:nvPr/>
        </p:nvSpPr>
        <p:spPr>
          <a:xfrm>
            <a:off x="8329835" y="755809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Blue: Polyphemus vs station, </a:t>
            </a:r>
          </a:p>
          <a:p>
            <a:r>
              <a:rPr lang="en-US" sz="14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Red: CAMS vs station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FFA7354-2D4D-4681-A37A-3091C1101F7D}"/>
              </a:ext>
            </a:extLst>
          </p:cNvPr>
          <p:cNvSpPr/>
          <p:nvPr/>
        </p:nvSpPr>
        <p:spPr>
          <a:xfrm>
            <a:off x="4729435" y="3069754"/>
            <a:ext cx="144016" cy="178345"/>
          </a:xfrm>
          <a:prstGeom prst="downArrow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475149C-4B22-4A54-87F3-00C27449A338}"/>
              </a:ext>
            </a:extLst>
          </p:cNvPr>
          <p:cNvSpPr/>
          <p:nvPr/>
        </p:nvSpPr>
        <p:spPr>
          <a:xfrm>
            <a:off x="10644877" y="3311326"/>
            <a:ext cx="144016" cy="178345"/>
          </a:xfrm>
          <a:prstGeom prst="downArrow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DFBB3D65-9106-4097-A75B-7DCA48B73EAB}"/>
              </a:ext>
            </a:extLst>
          </p:cNvPr>
          <p:cNvSpPr/>
          <p:nvPr/>
        </p:nvSpPr>
        <p:spPr>
          <a:xfrm>
            <a:off x="7552553" y="4617195"/>
            <a:ext cx="144016" cy="144016"/>
          </a:xfrm>
          <a:prstGeom prst="upArrow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555B06-F41E-4910-924C-6FA9ED53E389}"/>
              </a:ext>
            </a:extLst>
          </p:cNvPr>
          <p:cNvSpPr txBox="1"/>
          <p:nvPr/>
        </p:nvSpPr>
        <p:spPr>
          <a:xfrm>
            <a:off x="1257268" y="4772106"/>
            <a:ext cx="1438966" cy="305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NO2 June 2016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E81EC-E470-42E1-AAA0-4F31CAC8B860}"/>
              </a:ext>
            </a:extLst>
          </p:cNvPr>
          <p:cNvSpPr txBox="1"/>
          <p:nvPr/>
        </p:nvSpPr>
        <p:spPr>
          <a:xfrm>
            <a:off x="6892117" y="4924905"/>
            <a:ext cx="1581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PM10 Mar 2018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600A7-EDD5-4D26-91EE-7CFAB47274FF}"/>
              </a:ext>
            </a:extLst>
          </p:cNvPr>
          <p:cNvSpPr txBox="1"/>
          <p:nvPr/>
        </p:nvSpPr>
        <p:spPr>
          <a:xfrm>
            <a:off x="10069410" y="2853328"/>
            <a:ext cx="1605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PM2.5 Jan 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77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CDAA-4CBA-41BD-BB53-E29F7004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</a:t>
            </a:r>
            <a:r>
              <a:rPr lang="de-DE" dirty="0" err="1"/>
              <a:t>Indicators</a:t>
            </a:r>
            <a:r>
              <a:rPr lang="de-DE" dirty="0"/>
              <a:t> –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C3BA6-8533-4FD7-93B1-E37DE88F7F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F0E5-6FD3-4C80-89CC-E75A67414C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26</a:t>
            </a:fld>
            <a:endParaRPr lang="en-GB" noProof="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CBB45A-22B7-4219-9C8B-8473CF30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" r="48164" b="1320"/>
          <a:stretch/>
        </p:blipFill>
        <p:spPr bwMode="auto">
          <a:xfrm>
            <a:off x="264940" y="1197546"/>
            <a:ext cx="2736304" cy="4896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2B78261-59DE-4855-9CD5-83BA8440B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" r="49449" b="2884"/>
          <a:stretch/>
        </p:blipFill>
        <p:spPr bwMode="auto">
          <a:xfrm>
            <a:off x="3222303" y="1077728"/>
            <a:ext cx="2664296" cy="50163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0E798-8955-48C4-84AF-83EFF24D1DC8}"/>
              </a:ext>
            </a:extLst>
          </p:cNvPr>
          <p:cNvSpPr txBox="1"/>
          <p:nvPr/>
        </p:nvSpPr>
        <p:spPr>
          <a:xfrm>
            <a:off x="522003" y="3585909"/>
            <a:ext cx="54006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b="1" dirty="0">
                <a:latin typeface="Arial" pitchFamily="34" charset="0"/>
                <a:cs typeface="Arial" pitchFamily="34" charset="0"/>
              </a:rPr>
              <a:t>  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Correlation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CAMS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Station PM10 201710                                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Correlation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CAMS </a:t>
            </a:r>
            <a:r>
              <a:rPr lang="de-DE" sz="800" b="1" dirty="0" err="1">
                <a:latin typeface="Arial" pitchFamily="34" charset="0"/>
                <a:cs typeface="Arial" pitchFamily="34" charset="0"/>
              </a:rPr>
              <a:t>vs</a:t>
            </a:r>
            <a:r>
              <a:rPr lang="de-DE" sz="800" b="1" dirty="0">
                <a:latin typeface="Arial" pitchFamily="34" charset="0"/>
                <a:cs typeface="Arial" pitchFamily="34" charset="0"/>
              </a:rPr>
              <a:t> Station PM2.5 201612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15307-3EAA-47D2-9273-B074C1C6CEEC}"/>
              </a:ext>
            </a:extLst>
          </p:cNvPr>
          <p:cNvSpPr txBox="1"/>
          <p:nvPr/>
        </p:nvSpPr>
        <p:spPr>
          <a:xfrm>
            <a:off x="6272573" y="1522410"/>
            <a:ext cx="5614647" cy="4555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Arial" pitchFamily="34" charset="0"/>
                <a:cs typeface="Arial" pitchFamily="34" charset="0"/>
              </a:rPr>
              <a:t>The </a:t>
            </a:r>
            <a:r>
              <a:rPr lang="de-DE" sz="2000" b="1" dirty="0" err="1">
                <a:latin typeface="Arial" pitchFamily="34" charset="0"/>
                <a:cs typeface="Arial" pitchFamily="34" charset="0"/>
              </a:rPr>
              <a:t>average</a:t>
            </a:r>
            <a:r>
              <a:rPr lang="de-DE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000" b="1" dirty="0" err="1">
                <a:latin typeface="Arial" pitchFamily="34" charset="0"/>
                <a:cs typeface="Arial" pitchFamily="34" charset="0"/>
              </a:rPr>
              <a:t>correlation</a:t>
            </a:r>
            <a:r>
              <a:rPr lang="de-DE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000" b="1" dirty="0" err="1">
                <a:latin typeface="Arial" pitchFamily="34" charset="0"/>
                <a:cs typeface="Arial" pitchFamily="34" charset="0"/>
              </a:rPr>
              <a:t>coeffient</a:t>
            </a:r>
            <a:r>
              <a:rPr lang="de-DE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>
                <a:latin typeface="Arial" pitchFamily="34" charset="0"/>
                <a:cs typeface="Arial" pitchFamily="34" charset="0"/>
              </a:rPr>
              <a:t>for </a:t>
            </a:r>
            <a:r>
              <a:rPr lang="de-DE" sz="2000" b="1" dirty="0">
                <a:latin typeface="Arial" pitchFamily="34" charset="0"/>
                <a:cs typeface="Arial" pitchFamily="34" charset="0"/>
              </a:rPr>
              <a:t>CAMS</a:t>
            </a:r>
            <a:r>
              <a:rPr lang="de-DE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>
                <a:latin typeface="Arial" pitchFamily="34" charset="0"/>
                <a:cs typeface="Arial" pitchFamily="34" charset="0"/>
              </a:rPr>
              <a:t>is</a:t>
            </a:r>
            <a:r>
              <a:rPr lang="de-DE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000" b="1" dirty="0">
                <a:latin typeface="Arial" pitchFamily="34" charset="0"/>
                <a:cs typeface="Arial" pitchFamily="34" charset="0"/>
              </a:rPr>
              <a:t>0.92 </a:t>
            </a:r>
            <a:r>
              <a:rPr lang="de-DE" sz="2000" dirty="0">
                <a:latin typeface="Arial" pitchFamily="34" charset="0"/>
                <a:cs typeface="Arial" pitchFamily="34" charset="0"/>
              </a:rPr>
              <a:t>and for </a:t>
            </a:r>
            <a:r>
              <a:rPr lang="de-DE" sz="2000" b="1" dirty="0">
                <a:latin typeface="Arial" pitchFamily="34" charset="0"/>
                <a:cs typeface="Arial" pitchFamily="34" charset="0"/>
              </a:rPr>
              <a:t>Polyphemus </a:t>
            </a:r>
            <a:r>
              <a:rPr lang="de-DE" sz="2000" b="1" dirty="0" err="1">
                <a:latin typeface="Arial" pitchFamily="34" charset="0"/>
                <a:cs typeface="Arial" pitchFamily="34" charset="0"/>
              </a:rPr>
              <a:t>is</a:t>
            </a:r>
            <a:r>
              <a:rPr lang="de-DE" sz="2000" b="1" dirty="0">
                <a:latin typeface="Arial" pitchFamily="34" charset="0"/>
                <a:cs typeface="Arial" pitchFamily="34" charset="0"/>
              </a:rPr>
              <a:t> 0.67 </a:t>
            </a:r>
            <a:r>
              <a:rPr lang="de-DE" sz="20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de-DE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>
                <a:latin typeface="Arial" pitchFamily="34" charset="0"/>
                <a:cs typeface="Arial" pitchFamily="34" charset="0"/>
              </a:rPr>
              <a:t>respect</a:t>
            </a:r>
            <a:r>
              <a:rPr lang="de-DE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>
                <a:latin typeface="Arial" pitchFamily="34" charset="0"/>
                <a:cs typeface="Arial" pitchFamily="34" charset="0"/>
              </a:rPr>
              <a:t>to</a:t>
            </a:r>
            <a:r>
              <a:rPr lang="de-DE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de-DE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>
                <a:latin typeface="Arial" pitchFamily="34" charset="0"/>
                <a:cs typeface="Arial" pitchFamily="34" charset="0"/>
              </a:rPr>
              <a:t>station</a:t>
            </a:r>
            <a:r>
              <a:rPr lang="de-DE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>
                <a:latin typeface="Arial" pitchFamily="34" charset="0"/>
                <a:cs typeface="Arial" pitchFamily="34" charset="0"/>
              </a:rPr>
              <a:t>data</a:t>
            </a:r>
            <a:r>
              <a:rPr lang="de-DE" sz="20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From Correlation results, it was observed that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Polyphemus performs better in winter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Correlation coefficient for O3 in CAMS are almost 1 for several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Poor correlation coefficient for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PM10 and PM2.5 as low as 0.1 and 0.3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are due to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outliers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observed in Polyphemus.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5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0A79-0172-4173-9242-6CDFFEC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99" y="359200"/>
            <a:ext cx="11221200" cy="738000"/>
          </a:xfrm>
        </p:spPr>
        <p:txBody>
          <a:bodyPr/>
          <a:lstStyle/>
          <a:p>
            <a:r>
              <a:rPr lang="de-DE" dirty="0"/>
              <a:t>Temporal and </a:t>
            </a:r>
            <a:r>
              <a:rPr lang="de-DE" dirty="0" err="1"/>
              <a:t>Spatially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trend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B2505-81A4-4DB1-8A1C-61ECB1272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6836" y="1216866"/>
            <a:ext cx="4385477" cy="4832000"/>
          </a:xfrm>
        </p:spPr>
        <p:txBody>
          <a:bodyPr/>
          <a:lstStyle/>
          <a:p>
            <a:r>
              <a:rPr lang="en-US" sz="2000" dirty="0"/>
              <a:t>Strong seasonal variation was found in the models and the station data in the respective time window.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There is a regular fluctuations in model concentrations and station concentrations during summer and winter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There is a positive trend in both the model performances over the time window.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6FEBA-4A56-4F12-9916-74D72BF07A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5FE7-AE4F-4992-92AE-ED1AF334055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27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4FB7C-2088-4557-8DD6-E8E624D19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6" y="953478"/>
            <a:ext cx="6740812" cy="247631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A33AF3-5A29-44EC-AC36-C2A9482E9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2" y="3624238"/>
            <a:ext cx="6739128" cy="261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AC92-4DCC-46D8-B518-218070F4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temporal </a:t>
            </a:r>
            <a:r>
              <a:rPr lang="de-DE" dirty="0" err="1"/>
              <a:t>trend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EB6E6-9F41-4C20-9FFF-6A9B5D01B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3651" y="1560138"/>
            <a:ext cx="5033548" cy="4543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Pixelwise Mann Kendall’s trend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Considerable differences in spatially varying trends between the models and the station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85750" indent="-285750"/>
            <a:r>
              <a:rPr lang="en-US" sz="2000" dirty="0"/>
              <a:t>Generally observable </a:t>
            </a:r>
            <a:r>
              <a:rPr lang="en-US" sz="2000" b="1" dirty="0"/>
              <a:t>positive trend in cities</a:t>
            </a:r>
            <a:r>
              <a:rPr lang="en-US" sz="2000" dirty="0"/>
              <a:t> and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neutral and negative trends in rural areas for models and Station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Mild spatial variations for NO2</a:t>
            </a:r>
            <a:r>
              <a:rPr lang="en-US" sz="2000" dirty="0"/>
              <a:t> in Polyphemus with respect to station data.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372FE-89DD-42EF-ABD4-C0235C9CCE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6311C-1E43-4109-A3C4-DF6C8590F0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28</a:t>
            </a:fld>
            <a:endParaRPr lang="en-GB" noProof="0" dirty="0"/>
          </a:p>
        </p:txBody>
      </p:sp>
      <p:pic>
        <p:nvPicPr>
          <p:cNvPr id="6" name="Picture 5" descr="Diagram, engineering drawing, map&#10;&#10;Description automatically generated">
            <a:extLst>
              <a:ext uri="{FF2B5EF4-FFF2-40B4-BE49-F238E27FC236}">
                <a16:creationId xmlns:a16="http://schemas.microsoft.com/office/drawing/2014/main" id="{FD85D66B-BD66-4041-99F0-0B1DED892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64"/>
          <a:stretch/>
        </p:blipFill>
        <p:spPr>
          <a:xfrm>
            <a:off x="485999" y="1457919"/>
            <a:ext cx="5832648" cy="2259908"/>
          </a:xfrm>
          <a:prstGeom prst="rect">
            <a:avLst/>
          </a:prstGeom>
        </p:spPr>
      </p:pic>
      <p:pic>
        <p:nvPicPr>
          <p:cNvPr id="7" name="Picture 6" descr="Diagram, engineering drawing, map&#10;&#10;Description automatically generated">
            <a:extLst>
              <a:ext uri="{FF2B5EF4-FFF2-40B4-BE49-F238E27FC236}">
                <a16:creationId xmlns:a16="http://schemas.microsoft.com/office/drawing/2014/main" id="{DC91581C-4884-430D-A0C7-771333C72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80"/>
          <a:stretch/>
        </p:blipFill>
        <p:spPr>
          <a:xfrm>
            <a:off x="477963" y="3831738"/>
            <a:ext cx="5832648" cy="23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GB" dirty="0"/>
              <a:t>Exploratory approach based on Artificial Intelligence (AI)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29</a:t>
            </a:fld>
            <a:endParaRPr lang="en-GB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10FB36-D212-4F88-89C1-DE4937B4A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07409"/>
              </p:ext>
            </p:extLst>
          </p:nvPr>
        </p:nvGraphicFramePr>
        <p:xfrm>
          <a:off x="486000" y="2044086"/>
          <a:ext cx="5179540" cy="3515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968">
                  <a:extLst>
                    <a:ext uri="{9D8B030D-6E8A-4147-A177-3AD203B41FA5}">
                      <a16:colId xmlns:a16="http://schemas.microsoft.com/office/drawing/2014/main" val="2657434547"/>
                    </a:ext>
                  </a:extLst>
                </a:gridCol>
                <a:gridCol w="2194462">
                  <a:extLst>
                    <a:ext uri="{9D8B030D-6E8A-4147-A177-3AD203B41FA5}">
                      <a16:colId xmlns:a16="http://schemas.microsoft.com/office/drawing/2014/main" val="730660597"/>
                    </a:ext>
                  </a:extLst>
                </a:gridCol>
                <a:gridCol w="1013110">
                  <a:extLst>
                    <a:ext uri="{9D8B030D-6E8A-4147-A177-3AD203B41FA5}">
                      <a16:colId xmlns:a16="http://schemas.microsoft.com/office/drawing/2014/main" val="468314721"/>
                    </a:ext>
                  </a:extLst>
                </a:gridCol>
              </a:tblGrid>
              <a:tr h="215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Parameters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Datasource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Input/Output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1926107"/>
                  </a:ext>
                </a:extLst>
              </a:tr>
              <a:tr h="45605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 series from June 2016 to Dec 2018.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275747"/>
                  </a:ext>
                </a:extLst>
              </a:tr>
              <a:tr h="215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Precipitation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Polyphemus parameter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6363376"/>
                  </a:ext>
                </a:extLst>
              </a:tr>
              <a:tr h="215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Boundary layer height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Polyphemus parameter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1867657"/>
                  </a:ext>
                </a:extLst>
              </a:tr>
              <a:tr h="215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Surface wind velocity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Polyphemus parameter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738726"/>
                  </a:ext>
                </a:extLst>
              </a:tr>
              <a:tr h="292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Solar radiations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Polyphemus parameter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4816059"/>
                  </a:ext>
                </a:extLst>
              </a:tr>
              <a:tr h="215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Polyphemus concentrations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Polyphemus parameter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2214016"/>
                  </a:ext>
                </a:extLst>
              </a:tr>
              <a:tr h="215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Surface pressure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Polyphemus parameter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746498"/>
                  </a:ext>
                </a:extLst>
              </a:tr>
              <a:tr h="215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Surface temperature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Polyphemus parameter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5832032"/>
                  </a:ext>
                </a:extLst>
              </a:tr>
              <a:tr h="45605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Month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Month series from June 2016 to Dec 2018.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4451826"/>
                  </a:ext>
                </a:extLst>
              </a:tr>
              <a:tr h="45605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Season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Seasonal series from June 2016 to Dec 2018.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9296813"/>
                  </a:ext>
                </a:extLst>
              </a:tr>
              <a:tr h="2150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Station concentrations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EEA air quality datasets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Output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90853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C9CB1D-2994-4CF8-A799-6429E4DC8E79}"/>
              </a:ext>
            </a:extLst>
          </p:cNvPr>
          <p:cNvCxnSpPr>
            <a:cxnSpLocks/>
          </p:cNvCxnSpPr>
          <p:nvPr/>
        </p:nvCxnSpPr>
        <p:spPr>
          <a:xfrm>
            <a:off x="5658434" y="3664868"/>
            <a:ext cx="1742404" cy="7485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187832-972F-45D2-8FDD-B051900EE199}"/>
              </a:ext>
            </a:extLst>
          </p:cNvPr>
          <p:cNvSpPr/>
          <p:nvPr/>
        </p:nvSpPr>
        <p:spPr>
          <a:xfrm>
            <a:off x="5867432" y="2630803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RFR algorithm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36EEB0-0B7F-4837-B0EC-1F06815964F1}"/>
              </a:ext>
            </a:extLst>
          </p:cNvPr>
          <p:cNvCxnSpPr>
            <a:cxnSpLocks/>
          </p:cNvCxnSpPr>
          <p:nvPr/>
        </p:nvCxnSpPr>
        <p:spPr>
          <a:xfrm flipV="1">
            <a:off x="5665540" y="3152189"/>
            <a:ext cx="1735298" cy="5244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EFD220E-F0A0-46E9-B8CD-F925E2BDD5DA}"/>
              </a:ext>
            </a:extLst>
          </p:cNvPr>
          <p:cNvSpPr/>
          <p:nvPr/>
        </p:nvSpPr>
        <p:spPr>
          <a:xfrm>
            <a:off x="6379364" y="3060247"/>
            <a:ext cx="360040" cy="139418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model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994705-11ED-41D2-AA04-A662964B4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21" y="1521577"/>
            <a:ext cx="3479152" cy="19896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A20F51-E786-4B51-8992-8E3B50248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75" y="4005858"/>
            <a:ext cx="3968178" cy="24186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59F23-2A34-4B75-BB5A-31FE2DD00AF0}"/>
              </a:ext>
            </a:extLst>
          </p:cNvPr>
          <p:cNvSpPr txBox="1"/>
          <p:nvPr/>
        </p:nvSpPr>
        <p:spPr>
          <a:xfrm>
            <a:off x="8977907" y="703764"/>
            <a:ext cx="261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"/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training data      75%        testing data      25%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A479D24-87E8-4B76-AFB6-A6EBB1B59422}"/>
              </a:ext>
            </a:extLst>
          </p:cNvPr>
          <p:cNvSpPr/>
          <p:nvPr/>
        </p:nvSpPr>
        <p:spPr>
          <a:xfrm>
            <a:off x="10526239" y="842644"/>
            <a:ext cx="137771" cy="7546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3C72D93-C1A8-416D-A19A-2B6C38902121}"/>
              </a:ext>
            </a:extLst>
          </p:cNvPr>
          <p:cNvSpPr/>
          <p:nvPr/>
        </p:nvSpPr>
        <p:spPr>
          <a:xfrm>
            <a:off x="10388468" y="1125959"/>
            <a:ext cx="137771" cy="7546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22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1349-3487-4DDB-B42F-EBB52BED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51095-0BFE-4546-89C5-7524368674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/>
              <a:t>Chemical Transport Model (CTM) can be used in the assessment of air pollution.</a:t>
            </a:r>
          </a:p>
          <a:p>
            <a:endParaRPr lang="en-US" sz="2800" dirty="0"/>
          </a:p>
          <a:p>
            <a:r>
              <a:rPr lang="en-US" sz="2800" dirty="0"/>
              <a:t>Significant deviations in the concentrations between the models considered.</a:t>
            </a:r>
          </a:p>
          <a:p>
            <a:endParaRPr lang="en-US" sz="2800" dirty="0"/>
          </a:p>
          <a:p>
            <a:r>
              <a:rPr lang="en-US" sz="2800" dirty="0"/>
              <a:t>Comparison and verification of these models with multiple data sources helps to understand the model performances and its applications in future.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AAF12-5B83-4C4B-86CA-A236CA71B5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6B0FA-62C9-499A-8290-0512C5C69EE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8332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AFAB-EABF-4F77-9437-6A07F194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772F01-EFD4-4ED6-BA48-41333DA61F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E9AEF-8EEB-4D68-8B34-85A38EF0D0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30</a:t>
            </a:fld>
            <a:endParaRPr lang="en-GB" noProof="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373188F-AB4D-49C8-9C64-43B444C3F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03" y="1739481"/>
            <a:ext cx="3019425" cy="481012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6F87F9-3BEC-4AE4-A478-F48BDCCFB3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6836" y="1294731"/>
            <a:ext cx="4168557" cy="4723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/>
              <a:t>Machine Learning Method – RFR </a:t>
            </a:r>
          </a:p>
        </p:txBody>
      </p:sp>
    </p:spTree>
    <p:extLst>
      <p:ext uri="{BB962C8B-B14F-4D97-AF65-F5344CB8AC3E}">
        <p14:creationId xmlns:p14="http://schemas.microsoft.com/office/powerpoint/2010/main" val="11602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GB" dirty="0"/>
              <a:t>Exploratory approach based on Artificial Intelligence (AI)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BC4C-A680-4B12-9AB1-D33C493F54C4}"/>
              </a:ext>
            </a:extLst>
          </p:cNvPr>
          <p:cNvSpPr txBox="1"/>
          <p:nvPr/>
        </p:nvSpPr>
        <p:spPr>
          <a:xfrm>
            <a:off x="985019" y="1629594"/>
            <a:ext cx="11449272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Analyzed urban area (</a:t>
            </a:r>
            <a:r>
              <a:rPr lang="en-US" b="1" dirty="0"/>
              <a:t>Paris and its suburban</a:t>
            </a:r>
            <a:r>
              <a:rPr lang="en-US" dirty="0"/>
              <a:t>) and </a:t>
            </a:r>
            <a:r>
              <a:rPr lang="en-US" b="1" dirty="0"/>
              <a:t>rural areas of Southern France </a:t>
            </a:r>
            <a:r>
              <a:rPr lang="en-US" dirty="0"/>
              <a:t>in RFR.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Polyphemus parameters considered: Precipitation, Boundary height, wind, Solar Radiation, Surface Pressure, Surface Temperature, Month, Season         </a:t>
            </a:r>
            <a:r>
              <a:rPr lang="en-US" b="1" dirty="0"/>
              <a:t>FEATURES </a:t>
            </a:r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Station Parameter considered: Station Concentrations        </a:t>
            </a:r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Investigating which input parameter of Polyphemus has greater importance in predicting station concentration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FB756DF-D55D-403B-BFCD-AC2580F3F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9" y="1917626"/>
            <a:ext cx="4787067" cy="191569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C91DADA-13BC-48DA-A0A0-B5A4B89F3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31" y="1917626"/>
            <a:ext cx="5146011" cy="191569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B33ECD8-A047-4401-BA79-CDBEDCA8218D}"/>
              </a:ext>
            </a:extLst>
          </p:cNvPr>
          <p:cNvSpPr/>
          <p:nvPr/>
        </p:nvSpPr>
        <p:spPr>
          <a:xfrm>
            <a:off x="6383292" y="4725938"/>
            <a:ext cx="235307" cy="144016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FD52E97-0D7F-4E2A-BB1A-E803F0DC970F}"/>
              </a:ext>
            </a:extLst>
          </p:cNvPr>
          <p:cNvSpPr/>
          <p:nvPr/>
        </p:nvSpPr>
        <p:spPr>
          <a:xfrm>
            <a:off x="4081363" y="4191019"/>
            <a:ext cx="235307" cy="144016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420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Feature importance – NO2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32</a:t>
            </a:fld>
            <a:endParaRPr lang="en-GB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1D2153-9B27-4FE7-BE02-6120B3CD66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7" y="1822908"/>
            <a:ext cx="5907756" cy="3950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AFB946-3945-4C37-A9A3-4FF0404FF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" y="1889747"/>
            <a:ext cx="6295800" cy="38164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7F06BC-6D9C-4705-95B7-556C7863FE5A}"/>
              </a:ext>
            </a:extLst>
          </p:cNvPr>
          <p:cNvSpPr/>
          <p:nvPr/>
        </p:nvSpPr>
        <p:spPr>
          <a:xfrm>
            <a:off x="1530000" y="3141762"/>
            <a:ext cx="3847507" cy="195105"/>
          </a:xfrm>
          <a:prstGeom prst="rect">
            <a:avLst/>
          </a:prstGeom>
          <a:solidFill>
            <a:srgbClr val="FFFF00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89CC88-169F-481C-AA10-1BDD20B553CF}"/>
              </a:ext>
            </a:extLst>
          </p:cNvPr>
          <p:cNvSpPr/>
          <p:nvPr/>
        </p:nvSpPr>
        <p:spPr>
          <a:xfrm>
            <a:off x="7537747" y="2376883"/>
            <a:ext cx="4104456" cy="195312"/>
          </a:xfrm>
          <a:prstGeom prst="rect">
            <a:avLst/>
          </a:prstGeom>
          <a:solidFill>
            <a:srgbClr val="FFFF00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75A8D6-5518-4800-B488-06999A186012}"/>
              </a:ext>
            </a:extLst>
          </p:cNvPr>
          <p:cNvSpPr/>
          <p:nvPr/>
        </p:nvSpPr>
        <p:spPr>
          <a:xfrm>
            <a:off x="1516799" y="2781565"/>
            <a:ext cx="4436772" cy="195105"/>
          </a:xfrm>
          <a:prstGeom prst="rect">
            <a:avLst/>
          </a:prstGeom>
          <a:solidFill>
            <a:srgbClr val="92D050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6E4847-56E3-4C5F-B309-D33D82A51028}"/>
              </a:ext>
            </a:extLst>
          </p:cNvPr>
          <p:cNvSpPr/>
          <p:nvPr/>
        </p:nvSpPr>
        <p:spPr>
          <a:xfrm>
            <a:off x="7567403" y="3885515"/>
            <a:ext cx="1728192" cy="216024"/>
          </a:xfrm>
          <a:prstGeom prst="rect">
            <a:avLst/>
          </a:prstGeom>
          <a:solidFill>
            <a:srgbClr val="92D050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5050E9-E6BA-4484-A8B8-6D5B37D71E1F}"/>
              </a:ext>
            </a:extLst>
          </p:cNvPr>
          <p:cNvSpPr/>
          <p:nvPr/>
        </p:nvSpPr>
        <p:spPr>
          <a:xfrm>
            <a:off x="1530000" y="4254327"/>
            <a:ext cx="2335339" cy="19510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71024D-B5B4-48D2-A234-B9FBDE38690A}"/>
              </a:ext>
            </a:extLst>
          </p:cNvPr>
          <p:cNvSpPr/>
          <p:nvPr/>
        </p:nvSpPr>
        <p:spPr>
          <a:xfrm>
            <a:off x="7537748" y="3120843"/>
            <a:ext cx="2592288" cy="216024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0ADBD-7550-48AC-9285-48B1670367A0}"/>
              </a:ext>
            </a:extLst>
          </p:cNvPr>
          <p:cNvSpPr txBox="1"/>
          <p:nvPr/>
        </p:nvSpPr>
        <p:spPr>
          <a:xfrm>
            <a:off x="1057027" y="1386000"/>
            <a:ext cx="5040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Rural 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DC6DBC-1C7F-4BE1-95A9-6A9A0DCDDD60}"/>
              </a:ext>
            </a:extLst>
          </p:cNvPr>
          <p:cNvSpPr txBox="1"/>
          <p:nvPr/>
        </p:nvSpPr>
        <p:spPr>
          <a:xfrm>
            <a:off x="6601643" y="1383324"/>
            <a:ext cx="5040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Urban Area</a:t>
            </a:r>
          </a:p>
        </p:txBody>
      </p:sp>
    </p:spTree>
    <p:extLst>
      <p:ext uri="{BB962C8B-B14F-4D97-AF65-F5344CB8AC3E}">
        <p14:creationId xmlns:p14="http://schemas.microsoft.com/office/powerpoint/2010/main" val="1294085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Feature importance – O3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33</a:t>
            </a:fld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CCEE5E-A956-4F59-950B-4C8958EC7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7587" y="2108715"/>
            <a:ext cx="5907756" cy="3378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811E8-E750-4B20-BD8D-285809F06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62" y="1997759"/>
            <a:ext cx="6295800" cy="36003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CE7244-1CBB-40EB-9A68-4CCE3EEC4D3C}"/>
              </a:ext>
            </a:extLst>
          </p:cNvPr>
          <p:cNvSpPr/>
          <p:nvPr/>
        </p:nvSpPr>
        <p:spPr>
          <a:xfrm>
            <a:off x="1530000" y="4221882"/>
            <a:ext cx="679155" cy="216024"/>
          </a:xfrm>
          <a:prstGeom prst="rect">
            <a:avLst/>
          </a:prstGeom>
          <a:solidFill>
            <a:schemeClr val="accent1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E6939F-80AE-4129-820F-9F2B6F7FB388}"/>
              </a:ext>
            </a:extLst>
          </p:cNvPr>
          <p:cNvSpPr/>
          <p:nvPr/>
        </p:nvSpPr>
        <p:spPr>
          <a:xfrm>
            <a:off x="7537747" y="4509914"/>
            <a:ext cx="679155" cy="216024"/>
          </a:xfrm>
          <a:prstGeom prst="rect">
            <a:avLst/>
          </a:prstGeom>
          <a:solidFill>
            <a:schemeClr val="accent1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408615-DB5C-41FD-B94C-2E332C22EA90}"/>
              </a:ext>
            </a:extLst>
          </p:cNvPr>
          <p:cNvSpPr/>
          <p:nvPr/>
        </p:nvSpPr>
        <p:spPr>
          <a:xfrm>
            <a:off x="1494306" y="4587652"/>
            <a:ext cx="679155" cy="1805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0E185D-DAD4-4600-80EE-DEC39E16291E}"/>
              </a:ext>
            </a:extLst>
          </p:cNvPr>
          <p:cNvSpPr/>
          <p:nvPr/>
        </p:nvSpPr>
        <p:spPr>
          <a:xfrm>
            <a:off x="7506542" y="4210842"/>
            <a:ext cx="915621" cy="1841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9F7082-FBC9-4253-927A-B0B931BC16C7}"/>
              </a:ext>
            </a:extLst>
          </p:cNvPr>
          <p:cNvSpPr txBox="1"/>
          <p:nvPr/>
        </p:nvSpPr>
        <p:spPr>
          <a:xfrm>
            <a:off x="1057027" y="1386000"/>
            <a:ext cx="5040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Rural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BB36F-468F-4C24-9E90-8F2CC2CD6720}"/>
              </a:ext>
            </a:extLst>
          </p:cNvPr>
          <p:cNvSpPr txBox="1"/>
          <p:nvPr/>
        </p:nvSpPr>
        <p:spPr>
          <a:xfrm>
            <a:off x="6601643" y="1383324"/>
            <a:ext cx="5040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Urban Area</a:t>
            </a:r>
          </a:p>
        </p:txBody>
      </p:sp>
    </p:spTree>
    <p:extLst>
      <p:ext uri="{BB962C8B-B14F-4D97-AF65-F5344CB8AC3E}">
        <p14:creationId xmlns:p14="http://schemas.microsoft.com/office/powerpoint/2010/main" val="477263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AFF9-D6EB-494D-A6A4-D0263410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Feature importance – PM10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03296-DEFA-4B42-83A0-8F549D134C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E9F44-EF34-4722-87F7-826FB5A0C76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34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5C1EE-FF21-47F2-A9FA-11D21ED96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599" y="2072495"/>
            <a:ext cx="5907754" cy="3378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6E29F-C94A-4AEF-9873-04A44A51F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8" y="1961540"/>
            <a:ext cx="6295798" cy="36003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149F54-07D0-4F21-B79D-A5E0B9696761}"/>
              </a:ext>
            </a:extLst>
          </p:cNvPr>
          <p:cNvSpPr/>
          <p:nvPr/>
        </p:nvSpPr>
        <p:spPr>
          <a:xfrm>
            <a:off x="1530000" y="4221882"/>
            <a:ext cx="2047307" cy="144016"/>
          </a:xfrm>
          <a:prstGeom prst="rect">
            <a:avLst/>
          </a:prstGeom>
          <a:solidFill>
            <a:srgbClr val="CC9900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25D4F-8712-47DC-8B2A-60325B0773B3}"/>
              </a:ext>
            </a:extLst>
          </p:cNvPr>
          <p:cNvSpPr/>
          <p:nvPr/>
        </p:nvSpPr>
        <p:spPr>
          <a:xfrm>
            <a:off x="7537747" y="2865950"/>
            <a:ext cx="2232248" cy="144016"/>
          </a:xfrm>
          <a:prstGeom prst="rect">
            <a:avLst/>
          </a:prstGeom>
          <a:solidFill>
            <a:srgbClr val="CC9900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F7866-E084-4DF4-BFFF-16F46FAB8290}"/>
              </a:ext>
            </a:extLst>
          </p:cNvPr>
          <p:cNvSpPr/>
          <p:nvPr/>
        </p:nvSpPr>
        <p:spPr>
          <a:xfrm>
            <a:off x="1530000" y="4571286"/>
            <a:ext cx="1903291" cy="144016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BFEF9-8744-48A0-AE20-5E644AA834E2}"/>
              </a:ext>
            </a:extLst>
          </p:cNvPr>
          <p:cNvSpPr/>
          <p:nvPr/>
        </p:nvSpPr>
        <p:spPr>
          <a:xfrm>
            <a:off x="7537747" y="3548757"/>
            <a:ext cx="1718036" cy="144016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B19D9F-15AF-4C3C-8DA8-6B0F81586322}"/>
              </a:ext>
            </a:extLst>
          </p:cNvPr>
          <p:cNvSpPr/>
          <p:nvPr/>
        </p:nvSpPr>
        <p:spPr>
          <a:xfrm>
            <a:off x="1545635" y="3184569"/>
            <a:ext cx="3333783" cy="144016"/>
          </a:xfrm>
          <a:prstGeom prst="rect">
            <a:avLst/>
          </a:prstGeom>
          <a:solidFill>
            <a:srgbClr val="FF3399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BA55E0-5BBD-4C80-9416-BABFF83732AB}"/>
              </a:ext>
            </a:extLst>
          </p:cNvPr>
          <p:cNvSpPr/>
          <p:nvPr/>
        </p:nvSpPr>
        <p:spPr>
          <a:xfrm>
            <a:off x="7537747" y="4207285"/>
            <a:ext cx="1307538" cy="144016"/>
          </a:xfrm>
          <a:prstGeom prst="rect">
            <a:avLst/>
          </a:prstGeom>
          <a:solidFill>
            <a:srgbClr val="FF3399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641C0E-7C51-48F7-BBAF-FA668D53E039}"/>
              </a:ext>
            </a:extLst>
          </p:cNvPr>
          <p:cNvSpPr/>
          <p:nvPr/>
        </p:nvSpPr>
        <p:spPr>
          <a:xfrm>
            <a:off x="1545636" y="2824791"/>
            <a:ext cx="3757754" cy="144016"/>
          </a:xfrm>
          <a:prstGeom prst="rect">
            <a:avLst/>
          </a:prstGeom>
          <a:solidFill>
            <a:schemeClr val="accent1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82EEE2-6FA4-4CEC-BD4F-B23D9638C33A}"/>
              </a:ext>
            </a:extLst>
          </p:cNvPr>
          <p:cNvSpPr/>
          <p:nvPr/>
        </p:nvSpPr>
        <p:spPr>
          <a:xfrm>
            <a:off x="7544914" y="3865248"/>
            <a:ext cx="1577009" cy="144016"/>
          </a:xfrm>
          <a:prstGeom prst="rect">
            <a:avLst/>
          </a:prstGeom>
          <a:solidFill>
            <a:schemeClr val="accent1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AC7D4-618E-41EE-8A98-E1EBDA2F9E6C}"/>
              </a:ext>
            </a:extLst>
          </p:cNvPr>
          <p:cNvSpPr txBox="1"/>
          <p:nvPr/>
        </p:nvSpPr>
        <p:spPr>
          <a:xfrm>
            <a:off x="1057027" y="1386000"/>
            <a:ext cx="5040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Rural Area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1C35F2-1113-4CAC-B3F2-DEE6F57ECEC8}"/>
              </a:ext>
            </a:extLst>
          </p:cNvPr>
          <p:cNvSpPr txBox="1"/>
          <p:nvPr/>
        </p:nvSpPr>
        <p:spPr>
          <a:xfrm>
            <a:off x="6601643" y="1383324"/>
            <a:ext cx="5040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Urban Area</a:t>
            </a:r>
          </a:p>
        </p:txBody>
      </p:sp>
    </p:spTree>
    <p:extLst>
      <p:ext uri="{BB962C8B-B14F-4D97-AF65-F5344CB8AC3E}">
        <p14:creationId xmlns:p14="http://schemas.microsoft.com/office/powerpoint/2010/main" val="4051826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FECB-984E-4057-82B8-7DD5A0B1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Feature importance – PM2.5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56426-78B3-4BE5-9426-9283023E0E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86474-12CF-4AE6-83D4-55570AA487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35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3EE4-BD64-4D3E-9D95-125F47EA1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708" y="2063861"/>
            <a:ext cx="5907754" cy="3378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F19E1-B65F-4331-9D5A-5559581E2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63" y="1997759"/>
            <a:ext cx="6295798" cy="36003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D733D7-A696-45F5-A507-CBE991BBACBA}"/>
              </a:ext>
            </a:extLst>
          </p:cNvPr>
          <p:cNvSpPr/>
          <p:nvPr/>
        </p:nvSpPr>
        <p:spPr>
          <a:xfrm>
            <a:off x="7537788" y="3871260"/>
            <a:ext cx="2088232" cy="144016"/>
          </a:xfrm>
          <a:prstGeom prst="rect">
            <a:avLst/>
          </a:prstGeom>
          <a:solidFill>
            <a:schemeClr val="accent1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BBEC3-4F5F-43BF-A8BA-DC30935D4ED7}"/>
              </a:ext>
            </a:extLst>
          </p:cNvPr>
          <p:cNvSpPr/>
          <p:nvPr/>
        </p:nvSpPr>
        <p:spPr>
          <a:xfrm>
            <a:off x="1530000" y="2853730"/>
            <a:ext cx="4279555" cy="144016"/>
          </a:xfrm>
          <a:prstGeom prst="rect">
            <a:avLst/>
          </a:prstGeom>
          <a:solidFill>
            <a:schemeClr val="accent1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B7E999-AC6E-4FB2-AF43-71CEC4024FF6}"/>
              </a:ext>
            </a:extLst>
          </p:cNvPr>
          <p:cNvSpPr/>
          <p:nvPr/>
        </p:nvSpPr>
        <p:spPr>
          <a:xfrm>
            <a:off x="1530099" y="3573501"/>
            <a:ext cx="3127427" cy="144016"/>
          </a:xfrm>
          <a:prstGeom prst="rect">
            <a:avLst/>
          </a:prstGeom>
          <a:solidFill>
            <a:srgbClr val="CCFF99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294DA-862B-41EA-B48A-19C8DAF677D0}"/>
              </a:ext>
            </a:extLst>
          </p:cNvPr>
          <p:cNvSpPr/>
          <p:nvPr/>
        </p:nvSpPr>
        <p:spPr>
          <a:xfrm>
            <a:off x="7533998" y="4171086"/>
            <a:ext cx="1922204" cy="144016"/>
          </a:xfrm>
          <a:prstGeom prst="rect">
            <a:avLst/>
          </a:prstGeom>
          <a:solidFill>
            <a:srgbClr val="CCFF99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B4BA65-6006-4C04-8951-B6E46A8AEDC9}"/>
              </a:ext>
            </a:extLst>
          </p:cNvPr>
          <p:cNvSpPr/>
          <p:nvPr/>
        </p:nvSpPr>
        <p:spPr>
          <a:xfrm>
            <a:off x="1530000" y="3917320"/>
            <a:ext cx="2767387" cy="144016"/>
          </a:xfrm>
          <a:prstGeom prst="rect">
            <a:avLst/>
          </a:prstGeom>
          <a:solidFill>
            <a:srgbClr val="FF3399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17878B-029B-4CB5-9EF8-518BF289DE27}"/>
              </a:ext>
            </a:extLst>
          </p:cNvPr>
          <p:cNvSpPr/>
          <p:nvPr/>
        </p:nvSpPr>
        <p:spPr>
          <a:xfrm>
            <a:off x="7540318" y="4848947"/>
            <a:ext cx="1152128" cy="144016"/>
          </a:xfrm>
          <a:prstGeom prst="rect">
            <a:avLst/>
          </a:prstGeom>
          <a:solidFill>
            <a:srgbClr val="FF3399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751E31-7357-4AFB-89FD-FC6B0B13A83D}"/>
              </a:ext>
            </a:extLst>
          </p:cNvPr>
          <p:cNvSpPr/>
          <p:nvPr/>
        </p:nvSpPr>
        <p:spPr>
          <a:xfrm>
            <a:off x="1530000" y="4581922"/>
            <a:ext cx="2263331" cy="143583"/>
          </a:xfrm>
          <a:prstGeom prst="rect">
            <a:avLst/>
          </a:prstGeom>
          <a:solidFill>
            <a:srgbClr val="CC9900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576BE-CC97-45DB-BD47-AF52B62B19DB}"/>
              </a:ext>
            </a:extLst>
          </p:cNvPr>
          <p:cNvSpPr/>
          <p:nvPr/>
        </p:nvSpPr>
        <p:spPr>
          <a:xfrm>
            <a:off x="7537747" y="3197549"/>
            <a:ext cx="2880320" cy="144016"/>
          </a:xfrm>
          <a:prstGeom prst="rect">
            <a:avLst/>
          </a:prstGeom>
          <a:solidFill>
            <a:srgbClr val="CC9900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F9A44-B6A1-416A-998D-A84AD347C6B2}"/>
              </a:ext>
            </a:extLst>
          </p:cNvPr>
          <p:cNvSpPr txBox="1"/>
          <p:nvPr/>
        </p:nvSpPr>
        <p:spPr>
          <a:xfrm>
            <a:off x="1057027" y="1386000"/>
            <a:ext cx="5040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Rural Area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2B5DB2-7031-4C8E-A6CA-50649D2D5E09}"/>
              </a:ext>
            </a:extLst>
          </p:cNvPr>
          <p:cNvSpPr txBox="1"/>
          <p:nvPr/>
        </p:nvSpPr>
        <p:spPr>
          <a:xfrm>
            <a:off x="6601643" y="1383324"/>
            <a:ext cx="5040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Urban Area</a:t>
            </a:r>
          </a:p>
        </p:txBody>
      </p:sp>
    </p:spTree>
    <p:extLst>
      <p:ext uri="{BB962C8B-B14F-4D97-AF65-F5344CB8AC3E}">
        <p14:creationId xmlns:p14="http://schemas.microsoft.com/office/powerpoint/2010/main" val="1711232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66C67-DD4B-4A71-8EAB-D862F2A699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7FE13-4521-4A0F-8EE8-77DA187032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36</a:t>
            </a:fld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FA5689-1D2C-43D3-AC82-DA6ECB56B2C4}"/>
              </a:ext>
            </a:extLst>
          </p:cNvPr>
          <p:cNvSpPr txBox="1">
            <a:spLocks/>
          </p:cNvSpPr>
          <p:nvPr/>
        </p:nvSpPr>
        <p:spPr bwMode="auto">
          <a:xfrm>
            <a:off x="479949" y="691831"/>
            <a:ext cx="11221200" cy="47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Model Accuracy Assessment – Statistical Indicators</a:t>
            </a:r>
            <a:br>
              <a:rPr lang="en-US" dirty="0"/>
            </a:br>
            <a:r>
              <a:rPr lang="en-US" sz="1200" dirty="0"/>
              <a:t>The predicted  concentrations has strong correlation with station concentrations than the actual Polyphemus concentrations. 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CAEC49-F5C7-459E-B88C-8E0516C28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11419"/>
              </p:ext>
            </p:extLst>
          </p:nvPr>
        </p:nvGraphicFramePr>
        <p:xfrm>
          <a:off x="336947" y="1501092"/>
          <a:ext cx="5753602" cy="2448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0585">
                  <a:extLst>
                    <a:ext uri="{9D8B030D-6E8A-4147-A177-3AD203B41FA5}">
                      <a16:colId xmlns:a16="http://schemas.microsoft.com/office/drawing/2014/main" val="4163456984"/>
                    </a:ext>
                  </a:extLst>
                </a:gridCol>
                <a:gridCol w="1150585">
                  <a:extLst>
                    <a:ext uri="{9D8B030D-6E8A-4147-A177-3AD203B41FA5}">
                      <a16:colId xmlns:a16="http://schemas.microsoft.com/office/drawing/2014/main" val="2494762814"/>
                    </a:ext>
                  </a:extLst>
                </a:gridCol>
                <a:gridCol w="1150585">
                  <a:extLst>
                    <a:ext uri="{9D8B030D-6E8A-4147-A177-3AD203B41FA5}">
                      <a16:colId xmlns:a16="http://schemas.microsoft.com/office/drawing/2014/main" val="43047370"/>
                    </a:ext>
                  </a:extLst>
                </a:gridCol>
                <a:gridCol w="1150585">
                  <a:extLst>
                    <a:ext uri="{9D8B030D-6E8A-4147-A177-3AD203B41FA5}">
                      <a16:colId xmlns:a16="http://schemas.microsoft.com/office/drawing/2014/main" val="2759916686"/>
                    </a:ext>
                  </a:extLst>
                </a:gridCol>
                <a:gridCol w="1151262">
                  <a:extLst>
                    <a:ext uri="{9D8B030D-6E8A-4147-A177-3AD203B41FA5}">
                      <a16:colId xmlns:a16="http://schemas.microsoft.com/office/drawing/2014/main" val="1776361963"/>
                    </a:ext>
                  </a:extLst>
                </a:gridCol>
              </a:tblGrid>
              <a:tr h="1844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NO2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O3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PM2.5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PM10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257767"/>
                  </a:ext>
                </a:extLst>
              </a:tr>
              <a:tr h="37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%Var explained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65.29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82.42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69.34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72.82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6592619"/>
                  </a:ext>
                </a:extLst>
              </a:tr>
              <a:tr h="37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Correlation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</a:rPr>
                        <a:t>0.80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</a:rPr>
                        <a:t>0.90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</a:rPr>
                        <a:t>0.85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</a:rPr>
                        <a:t>0.86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0010030"/>
                  </a:ext>
                </a:extLst>
              </a:tr>
              <a:tr h="37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RMSE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8.32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11.66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5.67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4.25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4970272"/>
                  </a:ext>
                </a:extLst>
              </a:tr>
              <a:tr h="37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Mean Bias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-0.00042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179908"/>
                  </a:ext>
                </a:extLst>
              </a:tr>
              <a:tr h="37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FGE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3577007"/>
                  </a:ext>
                </a:extLst>
              </a:tr>
              <a:tr h="37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MAE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6.15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8.90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4.12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2.88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80163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69A9B9-0194-4163-BEA0-2A22D4134C3F}"/>
              </a:ext>
            </a:extLst>
          </p:cNvPr>
          <p:cNvSpPr txBox="1"/>
          <p:nvPr/>
        </p:nvSpPr>
        <p:spPr>
          <a:xfrm>
            <a:off x="6457627" y="2408263"/>
            <a:ext cx="610054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Urban: Paris </a:t>
            </a: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Metropolitan and </a:t>
            </a:r>
            <a:r>
              <a:rPr lang="de-D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its</a:t>
            </a: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Suburban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DB64362-206D-4C6A-8F4C-81067132A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06311"/>
              </p:ext>
            </p:extLst>
          </p:nvPr>
        </p:nvGraphicFramePr>
        <p:xfrm>
          <a:off x="6090549" y="3789834"/>
          <a:ext cx="5616651" cy="26087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3198">
                  <a:extLst>
                    <a:ext uri="{9D8B030D-6E8A-4147-A177-3AD203B41FA5}">
                      <a16:colId xmlns:a16="http://schemas.microsoft.com/office/drawing/2014/main" val="1716362963"/>
                    </a:ext>
                  </a:extLst>
                </a:gridCol>
                <a:gridCol w="1123198">
                  <a:extLst>
                    <a:ext uri="{9D8B030D-6E8A-4147-A177-3AD203B41FA5}">
                      <a16:colId xmlns:a16="http://schemas.microsoft.com/office/drawing/2014/main" val="2741061498"/>
                    </a:ext>
                  </a:extLst>
                </a:gridCol>
                <a:gridCol w="1123198">
                  <a:extLst>
                    <a:ext uri="{9D8B030D-6E8A-4147-A177-3AD203B41FA5}">
                      <a16:colId xmlns:a16="http://schemas.microsoft.com/office/drawing/2014/main" val="337560615"/>
                    </a:ext>
                  </a:extLst>
                </a:gridCol>
                <a:gridCol w="1123198">
                  <a:extLst>
                    <a:ext uri="{9D8B030D-6E8A-4147-A177-3AD203B41FA5}">
                      <a16:colId xmlns:a16="http://schemas.microsoft.com/office/drawing/2014/main" val="2999129517"/>
                    </a:ext>
                  </a:extLst>
                </a:gridCol>
                <a:gridCol w="1123859">
                  <a:extLst>
                    <a:ext uri="{9D8B030D-6E8A-4147-A177-3AD203B41FA5}">
                      <a16:colId xmlns:a16="http://schemas.microsoft.com/office/drawing/2014/main" val="606578553"/>
                    </a:ext>
                  </a:extLst>
                </a:gridCol>
              </a:tblGrid>
              <a:tr h="1964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NO2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O3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PM2.5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PM10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3873473"/>
                  </a:ext>
                </a:extLst>
              </a:tr>
              <a:tr h="402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%Var explained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70.27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86.94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75.9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79.91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112418"/>
                  </a:ext>
                </a:extLst>
              </a:tr>
              <a:tr h="402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Correlation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</a:rPr>
                        <a:t>0.84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</a:rPr>
                        <a:t>0.93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</a:rPr>
                        <a:t>0.87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</a:rPr>
                        <a:t>0.90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4540917"/>
                  </a:ext>
                </a:extLst>
              </a:tr>
              <a:tr h="402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RMSE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5.04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9.61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3.72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6190147"/>
                  </a:ext>
                </a:extLst>
              </a:tr>
              <a:tr h="402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Mean Bias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4736482"/>
                  </a:ext>
                </a:extLst>
              </a:tr>
              <a:tr h="402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FGE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9415495"/>
                  </a:ext>
                </a:extLst>
              </a:tr>
              <a:tr h="402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MAE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3.61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7.28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2.70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1.99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7452963"/>
                  </a:ext>
                </a:extLst>
              </a:tr>
            </a:tbl>
          </a:graphicData>
        </a:graphic>
      </p:graphicFrame>
      <p:sp>
        <p:nvSpPr>
          <p:cNvPr id="10" name="Arrow: Left 9">
            <a:extLst>
              <a:ext uri="{FF2B5EF4-FFF2-40B4-BE49-F238E27FC236}">
                <a16:creationId xmlns:a16="http://schemas.microsoft.com/office/drawing/2014/main" id="{0B795F84-1812-48EA-B331-83C8742BC440}"/>
              </a:ext>
            </a:extLst>
          </p:cNvPr>
          <p:cNvSpPr/>
          <p:nvPr/>
        </p:nvSpPr>
        <p:spPr>
          <a:xfrm>
            <a:off x="6241603" y="2510142"/>
            <a:ext cx="216024" cy="171794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47E560-990E-417B-88EC-3ED73B328D58}"/>
              </a:ext>
            </a:extLst>
          </p:cNvPr>
          <p:cNvSpPr txBox="1"/>
          <p:nvPr/>
        </p:nvSpPr>
        <p:spPr>
          <a:xfrm>
            <a:off x="2973825" y="4993148"/>
            <a:ext cx="261970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Rural: Southern France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12427290-77C9-4059-936C-75375F9348EA}"/>
              </a:ext>
            </a:extLst>
          </p:cNvPr>
          <p:cNvSpPr/>
          <p:nvPr/>
        </p:nvSpPr>
        <p:spPr>
          <a:xfrm flipH="1">
            <a:off x="5449515" y="5083041"/>
            <a:ext cx="288032" cy="195766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0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669B-73EE-4B2D-BF55-9F16993E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Model - model station comparison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0DB8A-05D9-4FD5-A32B-7B255CA013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999" y="1264748"/>
            <a:ext cx="11221200" cy="4685325"/>
          </a:xfrm>
        </p:spPr>
        <p:txBody>
          <a:bodyPr/>
          <a:lstStyle/>
          <a:p>
            <a:pPr marL="179388" marR="0" indent="-179388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ea typeface="Calibri" panose="020F0502020204030204" pitchFamily="34" charset="0"/>
              </a:rPr>
              <a:t>CAMS reanalysis  are the datasets with data assimilation of station data. Therefore, the better comparison to stations</a:t>
            </a:r>
            <a:r>
              <a:rPr lang="en-US" dirty="0">
                <a:ea typeface="Calibri" panose="020F0502020204030204" pitchFamily="34" charset="0"/>
              </a:rPr>
              <a:t>.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ea typeface="Calibri" panose="020F0502020204030204" pitchFamily="34" charset="0"/>
            </a:endParaRPr>
          </a:p>
          <a:p>
            <a:pPr marL="179388" indent="-179388">
              <a:spcBef>
                <a:spcPts val="0"/>
              </a:spcBef>
            </a:pPr>
            <a:r>
              <a:rPr lang="en-US" dirty="0"/>
              <a:t>There are also high biases observed in CAMS like </a:t>
            </a:r>
            <a:r>
              <a:rPr lang="en-US" b="1" dirty="0"/>
              <a:t>negative bias for urban PM2.5</a:t>
            </a:r>
            <a:r>
              <a:rPr lang="en-US" dirty="0"/>
              <a:t>, </a:t>
            </a:r>
            <a:r>
              <a:rPr lang="en-US" b="1" dirty="0"/>
              <a:t>negative bias for rural NO2</a:t>
            </a:r>
            <a:r>
              <a:rPr lang="en-US" dirty="0"/>
              <a:t>, </a:t>
            </a:r>
            <a:r>
              <a:rPr lang="en-US" b="1" dirty="0"/>
              <a:t>positive bias for urban NO2</a:t>
            </a:r>
            <a:r>
              <a:rPr lang="en-US" dirty="0"/>
              <a:t> from station observations though the outputs are corrected using EEA air quality station datasets.</a:t>
            </a:r>
          </a:p>
          <a:p>
            <a:pPr marL="0">
              <a:spcBef>
                <a:spcPts val="0"/>
              </a:spcBef>
            </a:pPr>
            <a:endParaRPr lang="en-US" dirty="0">
              <a:ea typeface="Calibri" panose="020F0502020204030204" pitchFamily="34" charset="0"/>
            </a:endParaRPr>
          </a:p>
          <a:p>
            <a:pPr marL="0">
              <a:spcBef>
                <a:spcPts val="0"/>
              </a:spcBef>
            </a:pPr>
            <a:r>
              <a:rPr lang="en-US" b="1" dirty="0">
                <a:ea typeface="Calibri" panose="020F0502020204030204" pitchFamily="34" charset="0"/>
              </a:rPr>
              <a:t>Outliers (extreme values)</a:t>
            </a:r>
            <a:r>
              <a:rPr lang="en-US" dirty="0">
                <a:ea typeface="Calibri" panose="020F0502020204030204" pitchFamily="34" charset="0"/>
              </a:rPr>
              <a:t> are observed in the </a:t>
            </a:r>
            <a:r>
              <a:rPr lang="en-US" b="1" dirty="0">
                <a:ea typeface="Calibri" panose="020F0502020204030204" pitchFamily="34" charset="0"/>
              </a:rPr>
              <a:t>Polyphemus</a:t>
            </a:r>
            <a:r>
              <a:rPr lang="en-US" dirty="0">
                <a:ea typeface="Calibri" panose="020F0502020204030204" pitchFamily="34" charset="0"/>
              </a:rPr>
              <a:t> outputs for </a:t>
            </a:r>
            <a:r>
              <a:rPr lang="en-US" b="1" dirty="0">
                <a:ea typeface="Calibri" panose="020F0502020204030204" pitchFamily="34" charset="0"/>
              </a:rPr>
              <a:t>PM10</a:t>
            </a:r>
            <a:r>
              <a:rPr lang="en-US" dirty="0">
                <a:ea typeface="Calibri" panose="020F0502020204030204" pitchFamily="34" charset="0"/>
              </a:rPr>
              <a:t>, </a:t>
            </a:r>
            <a:r>
              <a:rPr lang="en-US" b="1" dirty="0">
                <a:ea typeface="Calibri" panose="020F0502020204030204" pitchFamily="34" charset="0"/>
              </a:rPr>
              <a:t>PM2.5 time series </a:t>
            </a:r>
            <a:r>
              <a:rPr lang="en-US" dirty="0">
                <a:ea typeface="Calibri" panose="020F0502020204030204" pitchFamily="34" charset="0"/>
              </a:rPr>
              <a:t>especially in the </a:t>
            </a:r>
            <a:r>
              <a:rPr lang="en-US" b="1" dirty="0">
                <a:ea typeface="Calibri" panose="020F0502020204030204" pitchFamily="34" charset="0"/>
              </a:rPr>
              <a:t>urban regions</a:t>
            </a:r>
            <a:r>
              <a:rPr lang="en-US" dirty="0">
                <a:ea typeface="Calibri" panose="020F0502020204030204" pitchFamily="34" charset="0"/>
              </a:rPr>
              <a:t>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b="1" dirty="0"/>
              <a:t>Polyphemu</a:t>
            </a:r>
            <a:r>
              <a:rPr lang="en-US" dirty="0"/>
              <a:t>s tends to </a:t>
            </a:r>
            <a:r>
              <a:rPr lang="en-US" b="1" dirty="0"/>
              <a:t>overestimate</a:t>
            </a:r>
            <a:r>
              <a:rPr lang="en-US" dirty="0"/>
              <a:t> concentrations in cities  especially for </a:t>
            </a:r>
            <a:r>
              <a:rPr lang="en-US" b="1" dirty="0"/>
              <a:t>NO2, PM2.5 &amp; PM10</a:t>
            </a:r>
            <a:r>
              <a:rPr lang="en-US" dirty="0"/>
              <a:t> while it slightly </a:t>
            </a:r>
            <a:r>
              <a:rPr lang="en-US" b="1" dirty="0"/>
              <a:t>underestimate</a:t>
            </a:r>
            <a:r>
              <a:rPr lang="en-US" dirty="0"/>
              <a:t> them </a:t>
            </a:r>
            <a:r>
              <a:rPr lang="en-US" b="1" dirty="0"/>
              <a:t>in rural areas </a:t>
            </a:r>
            <a:r>
              <a:rPr lang="en-US" dirty="0" err="1"/>
              <a:t>wrt</a:t>
            </a:r>
            <a:r>
              <a:rPr lang="en-US" dirty="0"/>
              <a:t>  EEA Station concentration.</a:t>
            </a:r>
          </a:p>
          <a:p>
            <a:endParaRPr lang="en-US" dirty="0"/>
          </a:p>
          <a:p>
            <a:r>
              <a:rPr lang="en-US" dirty="0"/>
              <a:t>Other than for O3, there is no significant differences in the performance of the models in day and night times.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9098A-2CC5-43CA-8A18-3525100E518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4DBF6-FD26-4F66-8CF0-271034612C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566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669B-73EE-4B2D-BF55-9F16993E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AI Feature importance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0DB8A-05D9-4FD5-A32B-7B255CA013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999" y="1260794"/>
            <a:ext cx="11221200" cy="4338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Potential drivers from Polyphemus causing deviations in urban and rural areas: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NO2 &amp; PM10</a:t>
            </a:r>
            <a:r>
              <a:rPr lang="en-US" dirty="0"/>
              <a:t>:  boundary layer height, seasons and wind.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O3</a:t>
            </a:r>
            <a:r>
              <a:rPr lang="en-US" dirty="0"/>
              <a:t>: surface pressure, seasons &amp; month.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PM2.5</a:t>
            </a:r>
            <a:r>
              <a:rPr lang="en-US" dirty="0"/>
              <a:t>: precipitation, boundary layer height, seasons and month.</a:t>
            </a:r>
          </a:p>
          <a:p>
            <a:endParaRPr lang="en-US" dirty="0"/>
          </a:p>
          <a:p>
            <a:r>
              <a:rPr lang="en-US" dirty="0"/>
              <a:t>The RFR algorithm performs well in rural regions showing better accuracy with respect to station observations.</a:t>
            </a:r>
          </a:p>
          <a:p>
            <a:endParaRPr lang="en-US" dirty="0"/>
          </a:p>
          <a:p>
            <a:r>
              <a:rPr lang="en-US" dirty="0"/>
              <a:t>Good correlation significance was observed with respect to station concentrations in both the urban and rural regions.</a:t>
            </a:r>
          </a:p>
          <a:p>
            <a:endParaRPr lang="en-US" dirty="0"/>
          </a:p>
          <a:p>
            <a:r>
              <a:rPr lang="en-US" dirty="0"/>
              <a:t>PM10 and PM2.5 show varying results compared to other pollutants in rural areas.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9098A-2CC5-43CA-8A18-3525100E518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4DBF6-FD26-4F66-8CF0-271034612C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821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669B-73EE-4B2D-BF55-9F16993E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0DB8A-05D9-4FD5-A32B-7B255CA013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Using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satellite data (Sentinel-5P)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along with station measurements as truth data for model comparison.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Verify statistical variations between models, station, and satellite datasets.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 feature importance analysis could be extended </a:t>
            </a:r>
            <a:r>
              <a:rPr lang="en-US" sz="2400" dirty="0">
                <a:ea typeface="Calibri" panose="020F0502020204030204" pitchFamily="34" charset="0"/>
                <a:cs typeface="Latha" panose="020B0604020202020204" pitchFamily="34" charset="0"/>
              </a:rPr>
              <a:t>to additional Polyphemus parameters.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9098A-2CC5-43CA-8A18-3525100E518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4DBF6-FD26-4F66-8CF0-271034612C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490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AADE-91C9-49EE-905C-3B0FFABD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E7792-BCD5-4C6A-B5C5-D6CA8BEE35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000" y="1612074"/>
            <a:ext cx="11221200" cy="4338000"/>
          </a:xfrm>
        </p:spPr>
        <p:txBody>
          <a:bodyPr/>
          <a:lstStyle/>
          <a:p>
            <a:r>
              <a:rPr lang="en-US" sz="2800" dirty="0"/>
              <a:t>A comparison between the outputs of the Copernicus  Atmospheric Monitoring Service (CAMS) reanalysis data and of the chemical transport model Polyphemus/DLR, with reference to European Environmental Agency (EEA) station datasets.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ea typeface="Calibri" panose="020F0502020204030204" pitchFamily="34" charset="0"/>
                <a:cs typeface="Latha" panose="020B0604020202020204" pitchFamily="34" charset="0"/>
              </a:rPr>
              <a:t>Predictive Analysis </a:t>
            </a:r>
            <a:r>
              <a:rPr lang="en-US" sz="2800" dirty="0">
                <a:effectLst/>
                <a:ea typeface="Times New Roman" panose="02020603050405020304" pitchFamily="18" charset="0"/>
                <a:cs typeface="Latha" panose="020B0604020202020204" pitchFamily="34" charset="0"/>
              </a:rPr>
              <a:t>to identify the importance of the parameters in the Polyphemus model with predicting concentrations from in-situ observations.</a:t>
            </a:r>
            <a:endParaRPr lang="en-GB" sz="28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F1CFD-A15D-474E-A606-FD6EAC67383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91E9E-6611-40D8-B3A5-AA88433245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34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DCD7F-1E85-4927-A6F7-C6E3894884A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40</a:t>
            </a:fld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5227EB-2E06-4545-89F2-D1F1F9892B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1797" y="2349674"/>
            <a:ext cx="10651579" cy="17927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indent="0" algn="ctr">
              <a:buNone/>
            </a:pPr>
            <a:r>
              <a:rPr lang="en-US" sz="5400" dirty="0">
                <a:ln w="0"/>
                <a:solidFill>
                  <a:srgbClr val="006E9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! </a:t>
            </a:r>
          </a:p>
          <a:p>
            <a:pPr marL="0" indent="0" algn="ctr">
              <a:buNone/>
            </a:pPr>
            <a:r>
              <a:rPr lang="en-US" sz="5400" dirty="0">
                <a:ln w="0"/>
                <a:solidFill>
                  <a:srgbClr val="006E9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Queries &amp; Suggestions?</a:t>
            </a:r>
          </a:p>
        </p:txBody>
      </p:sp>
    </p:spTree>
    <p:extLst>
      <p:ext uri="{BB962C8B-B14F-4D97-AF65-F5344CB8AC3E}">
        <p14:creationId xmlns:p14="http://schemas.microsoft.com/office/powerpoint/2010/main" val="120141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3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5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485999" y="2061642"/>
            <a:ext cx="11221200" cy="4338000"/>
          </a:xfrm>
        </p:spPr>
        <p:txBody>
          <a:bodyPr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How the overestimation/underestimation of the pollutants’ concentrations affects the performance of the models? 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How extensive is the deviation between the two models with respect to station data?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Are there spatial patterns and temporal trends observable in the deviation? (Due to seasonal effects or different background conditions)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Can hypotheses be formulated to identify the potential drivers causing Polyphemus deviations with respect to CAMS and station data in urban and rural areas?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6429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Line 396"/>
          <p:cNvSpPr>
            <a:spLocks noChangeShapeType="1"/>
          </p:cNvSpPr>
          <p:nvPr/>
        </p:nvSpPr>
        <p:spPr bwMode="auto">
          <a:xfrm>
            <a:off x="2174530" y="1211631"/>
            <a:ext cx="1557263" cy="2026"/>
          </a:xfrm>
          <a:prstGeom prst="line">
            <a:avLst/>
          </a:prstGeom>
          <a:noFill/>
          <a:ln w="4392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493" name="Line 397"/>
          <p:cNvSpPr>
            <a:spLocks noChangeShapeType="1"/>
          </p:cNvSpPr>
          <p:nvPr/>
        </p:nvSpPr>
        <p:spPr bwMode="auto">
          <a:xfrm>
            <a:off x="2970375" y="1211631"/>
            <a:ext cx="761419" cy="2026"/>
          </a:xfrm>
          <a:prstGeom prst="line">
            <a:avLst/>
          </a:prstGeom>
          <a:noFill/>
          <a:ln w="43920" cap="flat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581" name="Freeform 485"/>
          <p:cNvSpPr>
            <a:spLocks noChangeArrowheads="1"/>
          </p:cNvSpPr>
          <p:nvPr/>
        </p:nvSpPr>
        <p:spPr bwMode="auto">
          <a:xfrm>
            <a:off x="4283556" y="4572634"/>
            <a:ext cx="745218" cy="265282"/>
          </a:xfrm>
          <a:custGeom>
            <a:avLst/>
            <a:gdLst>
              <a:gd name="T0" fmla="*/ 1329 w 1624"/>
              <a:gd name="T1" fmla="*/ 577 h 578"/>
              <a:gd name="T2" fmla="*/ 1329 w 1624"/>
              <a:gd name="T3" fmla="*/ 577 h 578"/>
              <a:gd name="T4" fmla="*/ 1563 w 1624"/>
              <a:gd name="T5" fmla="*/ 385 h 578"/>
              <a:gd name="T6" fmla="*/ 1601 w 1624"/>
              <a:gd name="T7" fmla="*/ 190 h 578"/>
              <a:gd name="T8" fmla="*/ 1601 w 1624"/>
              <a:gd name="T9" fmla="*/ 190 h 578"/>
              <a:gd name="T10" fmla="*/ 1444 w 1624"/>
              <a:gd name="T11" fmla="*/ 0 h 578"/>
              <a:gd name="T12" fmla="*/ 347 w 1624"/>
              <a:gd name="T13" fmla="*/ 0 h 578"/>
              <a:gd name="T14" fmla="*/ 347 w 1624"/>
              <a:gd name="T15" fmla="*/ 0 h 578"/>
              <a:gd name="T16" fmla="*/ 95 w 1624"/>
              <a:gd name="T17" fmla="*/ 185 h 578"/>
              <a:gd name="T18" fmla="*/ 32 w 1624"/>
              <a:gd name="T19" fmla="*/ 391 h 578"/>
              <a:gd name="T20" fmla="*/ 32 w 1624"/>
              <a:gd name="T21" fmla="*/ 391 h 578"/>
              <a:gd name="T22" fmla="*/ 170 w 1624"/>
              <a:gd name="T23" fmla="*/ 577 h 578"/>
              <a:gd name="T24" fmla="*/ 1329 w 1624"/>
              <a:gd name="T25" fmla="*/ 577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24" h="578">
                <a:moveTo>
                  <a:pt x="1329" y="577"/>
                </a:moveTo>
                <a:lnTo>
                  <a:pt x="1329" y="577"/>
                </a:lnTo>
                <a:cubicBezTo>
                  <a:pt x="1437" y="577"/>
                  <a:pt x="1541" y="491"/>
                  <a:pt x="1563" y="385"/>
                </a:cubicBezTo>
                <a:lnTo>
                  <a:pt x="1601" y="190"/>
                </a:lnTo>
                <a:lnTo>
                  <a:pt x="1601" y="190"/>
                </a:lnTo>
                <a:cubicBezTo>
                  <a:pt x="1623" y="86"/>
                  <a:pt x="1552" y="0"/>
                  <a:pt x="1444" y="0"/>
                </a:cubicBezTo>
                <a:lnTo>
                  <a:pt x="347" y="0"/>
                </a:lnTo>
                <a:lnTo>
                  <a:pt x="347" y="0"/>
                </a:lnTo>
                <a:cubicBezTo>
                  <a:pt x="240" y="0"/>
                  <a:pt x="126" y="83"/>
                  <a:pt x="95" y="185"/>
                </a:cubicBezTo>
                <a:lnTo>
                  <a:pt x="32" y="391"/>
                </a:lnTo>
                <a:lnTo>
                  <a:pt x="32" y="391"/>
                </a:lnTo>
                <a:cubicBezTo>
                  <a:pt x="0" y="493"/>
                  <a:pt x="63" y="577"/>
                  <a:pt x="170" y="577"/>
                </a:cubicBezTo>
                <a:lnTo>
                  <a:pt x="1329" y="577"/>
                </a:lnTo>
              </a:path>
            </a:pathLst>
          </a:custGeom>
          <a:solidFill>
            <a:srgbClr val="F67F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CCD79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586" name="Freeform 490"/>
          <p:cNvSpPr>
            <a:spLocks noChangeArrowheads="1"/>
          </p:cNvSpPr>
          <p:nvPr/>
        </p:nvSpPr>
        <p:spPr bwMode="auto">
          <a:xfrm>
            <a:off x="9945595" y="5765389"/>
            <a:ext cx="751294" cy="445511"/>
          </a:xfrm>
          <a:custGeom>
            <a:avLst/>
            <a:gdLst>
              <a:gd name="T0" fmla="*/ 0 w 1636"/>
              <a:gd name="T1" fmla="*/ 0 h 970"/>
              <a:gd name="T2" fmla="*/ 0 w 1636"/>
              <a:gd name="T3" fmla="*/ 0 h 970"/>
              <a:gd name="T4" fmla="*/ 1635 w 1636"/>
              <a:gd name="T5" fmla="*/ 0 h 970"/>
              <a:gd name="T6" fmla="*/ 1635 w 1636"/>
              <a:gd name="T7" fmla="*/ 969 h 970"/>
              <a:gd name="T8" fmla="*/ 488 w 1636"/>
              <a:gd name="T9" fmla="*/ 969 h 970"/>
              <a:gd name="T10" fmla="*/ 0 w 1636"/>
              <a:gd name="T11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6" h="970">
                <a:moveTo>
                  <a:pt x="0" y="0"/>
                </a:moveTo>
                <a:lnTo>
                  <a:pt x="0" y="0"/>
                </a:lnTo>
                <a:cubicBezTo>
                  <a:pt x="83" y="16"/>
                  <a:pt x="1635" y="0"/>
                  <a:pt x="1635" y="0"/>
                </a:cubicBezTo>
                <a:lnTo>
                  <a:pt x="1635" y="969"/>
                </a:lnTo>
                <a:lnTo>
                  <a:pt x="488" y="969"/>
                </a:lnTo>
                <a:lnTo>
                  <a:pt x="0" y="0"/>
                </a:lnTo>
              </a:path>
            </a:pathLst>
          </a:custGeom>
          <a:solidFill>
            <a:srgbClr val="D1CD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CCD793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590" name="Freeform 494"/>
          <p:cNvSpPr>
            <a:spLocks noChangeArrowheads="1"/>
          </p:cNvSpPr>
          <p:nvPr/>
        </p:nvSpPr>
        <p:spPr bwMode="auto">
          <a:xfrm>
            <a:off x="984751" y="3057897"/>
            <a:ext cx="10238650" cy="3363608"/>
          </a:xfrm>
          <a:custGeom>
            <a:avLst/>
            <a:gdLst>
              <a:gd name="T0" fmla="*/ 21562 w 22296"/>
              <a:gd name="T1" fmla="*/ 7325 h 7326"/>
              <a:gd name="T2" fmla="*/ 18768 w 22296"/>
              <a:gd name="T3" fmla="*/ 7325 h 7326"/>
              <a:gd name="T4" fmla="*/ 18768 w 22296"/>
              <a:gd name="T5" fmla="*/ 7325 h 7326"/>
              <a:gd name="T6" fmla="*/ 18104 w 22296"/>
              <a:gd name="T7" fmla="*/ 6904 h 7326"/>
              <a:gd name="T8" fmla="*/ 16945 w 22296"/>
              <a:gd name="T9" fmla="*/ 4443 h 7326"/>
              <a:gd name="T10" fmla="*/ 13915 w 22296"/>
              <a:gd name="T11" fmla="*/ 4443 h 7326"/>
              <a:gd name="T12" fmla="*/ 13915 w 22296"/>
              <a:gd name="T13" fmla="*/ 4443 h 7326"/>
              <a:gd name="T14" fmla="*/ 13206 w 22296"/>
              <a:gd name="T15" fmla="*/ 3892 h 7326"/>
              <a:gd name="T16" fmla="*/ 12984 w 22296"/>
              <a:gd name="T17" fmla="*/ 3026 h 7326"/>
              <a:gd name="T18" fmla="*/ 10421 w 22296"/>
              <a:gd name="T19" fmla="*/ 3026 h 7326"/>
              <a:gd name="T20" fmla="*/ 10296 w 22296"/>
              <a:gd name="T21" fmla="*/ 3823 h 7326"/>
              <a:gd name="T22" fmla="*/ 10296 w 22296"/>
              <a:gd name="T23" fmla="*/ 3823 h 7326"/>
              <a:gd name="T24" fmla="*/ 9572 w 22296"/>
              <a:gd name="T25" fmla="*/ 4443 h 7326"/>
              <a:gd name="T26" fmla="*/ 4298 w 22296"/>
              <a:gd name="T27" fmla="*/ 4443 h 7326"/>
              <a:gd name="T28" fmla="*/ 4298 w 22296"/>
              <a:gd name="T29" fmla="*/ 4443 h 7326"/>
              <a:gd name="T30" fmla="*/ 3675 w 22296"/>
              <a:gd name="T31" fmla="*/ 4095 h 7326"/>
              <a:gd name="T32" fmla="*/ 3675 w 22296"/>
              <a:gd name="T33" fmla="*/ 4095 h 7326"/>
              <a:gd name="T34" fmla="*/ 3642 w 22296"/>
              <a:gd name="T35" fmla="*/ 3382 h 7326"/>
              <a:gd name="T36" fmla="*/ 4602 w 22296"/>
              <a:gd name="T37" fmla="*/ 1464 h 7326"/>
              <a:gd name="T38" fmla="*/ 733 w 22296"/>
              <a:gd name="T39" fmla="*/ 1464 h 7326"/>
              <a:gd name="T40" fmla="*/ 733 w 22296"/>
              <a:gd name="T41" fmla="*/ 1464 h 7326"/>
              <a:gd name="T42" fmla="*/ 0 w 22296"/>
              <a:gd name="T43" fmla="*/ 731 h 7326"/>
              <a:gd name="T44" fmla="*/ 0 w 22296"/>
              <a:gd name="T45" fmla="*/ 731 h 7326"/>
              <a:gd name="T46" fmla="*/ 733 w 22296"/>
              <a:gd name="T47" fmla="*/ 0 h 7326"/>
              <a:gd name="T48" fmla="*/ 5787 w 22296"/>
              <a:gd name="T49" fmla="*/ 0 h 7326"/>
              <a:gd name="T50" fmla="*/ 5787 w 22296"/>
              <a:gd name="T51" fmla="*/ 0 h 7326"/>
              <a:gd name="T52" fmla="*/ 6410 w 22296"/>
              <a:gd name="T53" fmla="*/ 347 h 7326"/>
              <a:gd name="T54" fmla="*/ 6410 w 22296"/>
              <a:gd name="T55" fmla="*/ 347 h 7326"/>
              <a:gd name="T56" fmla="*/ 6442 w 22296"/>
              <a:gd name="T57" fmla="*/ 1058 h 7326"/>
              <a:gd name="T58" fmla="*/ 5483 w 22296"/>
              <a:gd name="T59" fmla="*/ 2977 h 7326"/>
              <a:gd name="T60" fmla="*/ 8945 w 22296"/>
              <a:gd name="T61" fmla="*/ 2977 h 7326"/>
              <a:gd name="T62" fmla="*/ 9068 w 22296"/>
              <a:gd name="T63" fmla="*/ 2182 h 7326"/>
              <a:gd name="T64" fmla="*/ 9068 w 22296"/>
              <a:gd name="T65" fmla="*/ 2182 h 7326"/>
              <a:gd name="T66" fmla="*/ 9792 w 22296"/>
              <a:gd name="T67" fmla="*/ 1560 h 7326"/>
              <a:gd name="T68" fmla="*/ 13552 w 22296"/>
              <a:gd name="T69" fmla="*/ 1560 h 7326"/>
              <a:gd name="T70" fmla="*/ 13552 w 22296"/>
              <a:gd name="T71" fmla="*/ 1560 h 7326"/>
              <a:gd name="T72" fmla="*/ 14261 w 22296"/>
              <a:gd name="T73" fmla="*/ 2111 h 7326"/>
              <a:gd name="T74" fmla="*/ 14484 w 22296"/>
              <a:gd name="T75" fmla="*/ 2977 h 7326"/>
              <a:gd name="T76" fmla="*/ 17410 w 22296"/>
              <a:gd name="T77" fmla="*/ 2977 h 7326"/>
              <a:gd name="T78" fmla="*/ 17410 w 22296"/>
              <a:gd name="T79" fmla="*/ 2977 h 7326"/>
              <a:gd name="T80" fmla="*/ 18073 w 22296"/>
              <a:gd name="T81" fmla="*/ 3398 h 7326"/>
              <a:gd name="T82" fmla="*/ 19232 w 22296"/>
              <a:gd name="T83" fmla="*/ 5860 h 7326"/>
              <a:gd name="T84" fmla="*/ 21562 w 22296"/>
              <a:gd name="T85" fmla="*/ 5860 h 7326"/>
              <a:gd name="T86" fmla="*/ 21562 w 22296"/>
              <a:gd name="T87" fmla="*/ 5860 h 7326"/>
              <a:gd name="T88" fmla="*/ 22295 w 22296"/>
              <a:gd name="T89" fmla="*/ 6592 h 7326"/>
              <a:gd name="T90" fmla="*/ 22295 w 22296"/>
              <a:gd name="T91" fmla="*/ 6592 h 7326"/>
              <a:gd name="T92" fmla="*/ 21562 w 22296"/>
              <a:gd name="T93" fmla="*/ 7325 h 7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296" h="7326">
                <a:moveTo>
                  <a:pt x="21562" y="7325"/>
                </a:moveTo>
                <a:lnTo>
                  <a:pt x="18768" y="7325"/>
                </a:lnTo>
                <a:lnTo>
                  <a:pt x="18768" y="7325"/>
                </a:lnTo>
                <a:cubicBezTo>
                  <a:pt x="18484" y="7325"/>
                  <a:pt x="18226" y="7161"/>
                  <a:pt x="18104" y="6904"/>
                </a:cubicBezTo>
                <a:lnTo>
                  <a:pt x="16945" y="4443"/>
                </a:lnTo>
                <a:lnTo>
                  <a:pt x="13915" y="4443"/>
                </a:lnTo>
                <a:lnTo>
                  <a:pt x="13915" y="4443"/>
                </a:lnTo>
                <a:cubicBezTo>
                  <a:pt x="13582" y="4443"/>
                  <a:pt x="13288" y="4216"/>
                  <a:pt x="13206" y="3892"/>
                </a:cubicBezTo>
                <a:lnTo>
                  <a:pt x="12984" y="3026"/>
                </a:lnTo>
                <a:lnTo>
                  <a:pt x="10421" y="3026"/>
                </a:lnTo>
                <a:lnTo>
                  <a:pt x="10296" y="3823"/>
                </a:lnTo>
                <a:lnTo>
                  <a:pt x="10296" y="3823"/>
                </a:lnTo>
                <a:cubicBezTo>
                  <a:pt x="10242" y="4179"/>
                  <a:pt x="9934" y="4443"/>
                  <a:pt x="9572" y="4443"/>
                </a:cubicBezTo>
                <a:lnTo>
                  <a:pt x="4298" y="4443"/>
                </a:lnTo>
                <a:lnTo>
                  <a:pt x="4298" y="4443"/>
                </a:lnTo>
                <a:cubicBezTo>
                  <a:pt x="4044" y="4443"/>
                  <a:pt x="3808" y="4311"/>
                  <a:pt x="3675" y="4095"/>
                </a:cubicBezTo>
                <a:lnTo>
                  <a:pt x="3675" y="4095"/>
                </a:lnTo>
                <a:cubicBezTo>
                  <a:pt x="3541" y="3879"/>
                  <a:pt x="3529" y="3609"/>
                  <a:pt x="3642" y="3382"/>
                </a:cubicBezTo>
                <a:lnTo>
                  <a:pt x="4602" y="1464"/>
                </a:lnTo>
                <a:lnTo>
                  <a:pt x="733" y="1464"/>
                </a:lnTo>
                <a:lnTo>
                  <a:pt x="733" y="1464"/>
                </a:lnTo>
                <a:cubicBezTo>
                  <a:pt x="329" y="1464"/>
                  <a:pt x="0" y="1136"/>
                  <a:pt x="0" y="731"/>
                </a:cubicBezTo>
                <a:lnTo>
                  <a:pt x="0" y="731"/>
                </a:lnTo>
                <a:cubicBezTo>
                  <a:pt x="0" y="328"/>
                  <a:pt x="329" y="0"/>
                  <a:pt x="733" y="0"/>
                </a:cubicBezTo>
                <a:lnTo>
                  <a:pt x="5787" y="0"/>
                </a:lnTo>
                <a:lnTo>
                  <a:pt x="5787" y="0"/>
                </a:lnTo>
                <a:cubicBezTo>
                  <a:pt x="6041" y="0"/>
                  <a:pt x="6277" y="130"/>
                  <a:pt x="6410" y="347"/>
                </a:cubicBezTo>
                <a:lnTo>
                  <a:pt x="6410" y="347"/>
                </a:lnTo>
                <a:cubicBezTo>
                  <a:pt x="6543" y="562"/>
                  <a:pt x="6557" y="831"/>
                  <a:pt x="6442" y="1058"/>
                </a:cubicBezTo>
                <a:lnTo>
                  <a:pt x="5483" y="2977"/>
                </a:lnTo>
                <a:lnTo>
                  <a:pt x="8945" y="2977"/>
                </a:lnTo>
                <a:lnTo>
                  <a:pt x="9068" y="2182"/>
                </a:lnTo>
                <a:lnTo>
                  <a:pt x="9068" y="2182"/>
                </a:lnTo>
                <a:cubicBezTo>
                  <a:pt x="9124" y="1824"/>
                  <a:pt x="9431" y="1560"/>
                  <a:pt x="9792" y="1560"/>
                </a:cubicBezTo>
                <a:lnTo>
                  <a:pt x="13552" y="1560"/>
                </a:lnTo>
                <a:lnTo>
                  <a:pt x="13552" y="1560"/>
                </a:lnTo>
                <a:cubicBezTo>
                  <a:pt x="13886" y="1560"/>
                  <a:pt x="14179" y="1788"/>
                  <a:pt x="14261" y="2111"/>
                </a:cubicBezTo>
                <a:lnTo>
                  <a:pt x="14484" y="2977"/>
                </a:lnTo>
                <a:lnTo>
                  <a:pt x="17410" y="2977"/>
                </a:lnTo>
                <a:lnTo>
                  <a:pt x="17410" y="2977"/>
                </a:lnTo>
                <a:cubicBezTo>
                  <a:pt x="17694" y="2977"/>
                  <a:pt x="17952" y="3141"/>
                  <a:pt x="18073" y="3398"/>
                </a:cubicBezTo>
                <a:lnTo>
                  <a:pt x="19232" y="5860"/>
                </a:lnTo>
                <a:lnTo>
                  <a:pt x="21562" y="5860"/>
                </a:lnTo>
                <a:lnTo>
                  <a:pt x="21562" y="5860"/>
                </a:lnTo>
                <a:cubicBezTo>
                  <a:pt x="21967" y="5860"/>
                  <a:pt x="22295" y="6188"/>
                  <a:pt x="22295" y="6592"/>
                </a:cubicBezTo>
                <a:lnTo>
                  <a:pt x="22295" y="6592"/>
                </a:lnTo>
                <a:cubicBezTo>
                  <a:pt x="22295" y="6996"/>
                  <a:pt x="21967" y="7325"/>
                  <a:pt x="21562" y="7325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591" name="Freeform 495"/>
          <p:cNvSpPr>
            <a:spLocks noChangeArrowheads="1"/>
          </p:cNvSpPr>
          <p:nvPr/>
        </p:nvSpPr>
        <p:spPr bwMode="auto">
          <a:xfrm>
            <a:off x="1320910" y="3315080"/>
            <a:ext cx="9566333" cy="2691290"/>
          </a:xfrm>
          <a:custGeom>
            <a:avLst/>
            <a:gdLst>
              <a:gd name="T0" fmla="*/ 0 w 20830"/>
              <a:gd name="T1" fmla="*/ 0 h 5862"/>
              <a:gd name="T2" fmla="*/ 5054 w 20830"/>
              <a:gd name="T3" fmla="*/ 0 h 5862"/>
              <a:gd name="T4" fmla="*/ 3565 w 20830"/>
              <a:gd name="T5" fmla="*/ 2979 h 5862"/>
              <a:gd name="T6" fmla="*/ 8839 w 20830"/>
              <a:gd name="T7" fmla="*/ 2979 h 5862"/>
              <a:gd name="T8" fmla="*/ 9059 w 20830"/>
              <a:gd name="T9" fmla="*/ 1563 h 5862"/>
              <a:gd name="T10" fmla="*/ 12819 w 20830"/>
              <a:gd name="T11" fmla="*/ 1563 h 5862"/>
              <a:gd name="T12" fmla="*/ 13182 w 20830"/>
              <a:gd name="T13" fmla="*/ 2979 h 5862"/>
              <a:gd name="T14" fmla="*/ 16677 w 20830"/>
              <a:gd name="T15" fmla="*/ 2979 h 5862"/>
              <a:gd name="T16" fmla="*/ 18035 w 20830"/>
              <a:gd name="T17" fmla="*/ 5861 h 5862"/>
              <a:gd name="T18" fmla="*/ 20829 w 20830"/>
              <a:gd name="T19" fmla="*/ 5861 h 5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830" h="5862">
                <a:moveTo>
                  <a:pt x="0" y="0"/>
                </a:moveTo>
                <a:lnTo>
                  <a:pt x="5054" y="0"/>
                </a:lnTo>
                <a:lnTo>
                  <a:pt x="3565" y="2979"/>
                </a:lnTo>
                <a:lnTo>
                  <a:pt x="8839" y="2979"/>
                </a:lnTo>
                <a:lnTo>
                  <a:pt x="9059" y="1563"/>
                </a:lnTo>
                <a:lnTo>
                  <a:pt x="12819" y="1563"/>
                </a:lnTo>
                <a:lnTo>
                  <a:pt x="13182" y="2979"/>
                </a:lnTo>
                <a:lnTo>
                  <a:pt x="16677" y="2979"/>
                </a:lnTo>
                <a:lnTo>
                  <a:pt x="18035" y="5861"/>
                </a:lnTo>
                <a:lnTo>
                  <a:pt x="20829" y="5861"/>
                </a:lnTo>
              </a:path>
            </a:pathLst>
          </a:custGeom>
          <a:noFill/>
          <a:ln w="527400" cap="flat">
            <a:solidFill>
              <a:srgbClr val="46464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592" name="Freeform 496"/>
          <p:cNvSpPr>
            <a:spLocks noChangeArrowheads="1"/>
          </p:cNvSpPr>
          <p:nvPr/>
        </p:nvSpPr>
        <p:spPr bwMode="auto">
          <a:xfrm>
            <a:off x="1320910" y="3315080"/>
            <a:ext cx="9566333" cy="2691290"/>
          </a:xfrm>
          <a:custGeom>
            <a:avLst/>
            <a:gdLst>
              <a:gd name="T0" fmla="*/ 0 w 20830"/>
              <a:gd name="T1" fmla="*/ 0 h 5862"/>
              <a:gd name="T2" fmla="*/ 5054 w 20830"/>
              <a:gd name="T3" fmla="*/ 0 h 5862"/>
              <a:gd name="T4" fmla="*/ 3565 w 20830"/>
              <a:gd name="T5" fmla="*/ 2979 h 5862"/>
              <a:gd name="T6" fmla="*/ 8839 w 20830"/>
              <a:gd name="T7" fmla="*/ 2979 h 5862"/>
              <a:gd name="T8" fmla="*/ 9059 w 20830"/>
              <a:gd name="T9" fmla="*/ 1563 h 5862"/>
              <a:gd name="T10" fmla="*/ 12819 w 20830"/>
              <a:gd name="T11" fmla="*/ 1563 h 5862"/>
              <a:gd name="T12" fmla="*/ 13182 w 20830"/>
              <a:gd name="T13" fmla="*/ 2979 h 5862"/>
              <a:gd name="T14" fmla="*/ 16677 w 20830"/>
              <a:gd name="T15" fmla="*/ 2979 h 5862"/>
              <a:gd name="T16" fmla="*/ 18035 w 20830"/>
              <a:gd name="T17" fmla="*/ 5861 h 5862"/>
              <a:gd name="T18" fmla="*/ 20829 w 20830"/>
              <a:gd name="T19" fmla="*/ 5861 h 5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830" h="5862">
                <a:moveTo>
                  <a:pt x="0" y="0"/>
                </a:moveTo>
                <a:lnTo>
                  <a:pt x="5054" y="0"/>
                </a:lnTo>
                <a:lnTo>
                  <a:pt x="3565" y="2979"/>
                </a:lnTo>
                <a:lnTo>
                  <a:pt x="8839" y="2979"/>
                </a:lnTo>
                <a:lnTo>
                  <a:pt x="9059" y="1563"/>
                </a:lnTo>
                <a:lnTo>
                  <a:pt x="12819" y="1563"/>
                </a:lnTo>
                <a:lnTo>
                  <a:pt x="13182" y="2979"/>
                </a:lnTo>
                <a:lnTo>
                  <a:pt x="16677" y="2979"/>
                </a:lnTo>
                <a:lnTo>
                  <a:pt x="18035" y="5861"/>
                </a:lnTo>
                <a:lnTo>
                  <a:pt x="20829" y="5861"/>
                </a:lnTo>
              </a:path>
            </a:pathLst>
          </a:custGeom>
          <a:noFill/>
          <a:ln w="43920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593" name="Freeform 497"/>
          <p:cNvSpPr>
            <a:spLocks noChangeArrowheads="1"/>
          </p:cNvSpPr>
          <p:nvPr/>
        </p:nvSpPr>
        <p:spPr bwMode="auto">
          <a:xfrm>
            <a:off x="1320910" y="3315080"/>
            <a:ext cx="9566333" cy="2691290"/>
          </a:xfrm>
          <a:custGeom>
            <a:avLst/>
            <a:gdLst>
              <a:gd name="T0" fmla="*/ 0 w 20830"/>
              <a:gd name="T1" fmla="*/ 0 h 5862"/>
              <a:gd name="T2" fmla="*/ 5054 w 20830"/>
              <a:gd name="T3" fmla="*/ 0 h 5862"/>
              <a:gd name="T4" fmla="*/ 3565 w 20830"/>
              <a:gd name="T5" fmla="*/ 2979 h 5862"/>
              <a:gd name="T6" fmla="*/ 8839 w 20830"/>
              <a:gd name="T7" fmla="*/ 2979 h 5862"/>
              <a:gd name="T8" fmla="*/ 9059 w 20830"/>
              <a:gd name="T9" fmla="*/ 1563 h 5862"/>
              <a:gd name="T10" fmla="*/ 12819 w 20830"/>
              <a:gd name="T11" fmla="*/ 1563 h 5862"/>
              <a:gd name="T12" fmla="*/ 13182 w 20830"/>
              <a:gd name="T13" fmla="*/ 2979 h 5862"/>
              <a:gd name="T14" fmla="*/ 16677 w 20830"/>
              <a:gd name="T15" fmla="*/ 2979 h 5862"/>
              <a:gd name="T16" fmla="*/ 18035 w 20830"/>
              <a:gd name="T17" fmla="*/ 5861 h 5862"/>
              <a:gd name="T18" fmla="*/ 20829 w 20830"/>
              <a:gd name="T19" fmla="*/ 5861 h 5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830" h="5862">
                <a:moveTo>
                  <a:pt x="0" y="0"/>
                </a:moveTo>
                <a:lnTo>
                  <a:pt x="5054" y="0"/>
                </a:lnTo>
                <a:lnTo>
                  <a:pt x="3565" y="2979"/>
                </a:lnTo>
                <a:lnTo>
                  <a:pt x="8839" y="2979"/>
                </a:lnTo>
                <a:lnTo>
                  <a:pt x="9059" y="1563"/>
                </a:lnTo>
                <a:lnTo>
                  <a:pt x="12819" y="1563"/>
                </a:lnTo>
                <a:lnTo>
                  <a:pt x="13182" y="2979"/>
                </a:lnTo>
                <a:lnTo>
                  <a:pt x="16677" y="2979"/>
                </a:lnTo>
                <a:lnTo>
                  <a:pt x="18035" y="5861"/>
                </a:lnTo>
                <a:lnTo>
                  <a:pt x="20829" y="5861"/>
                </a:lnTo>
              </a:path>
            </a:pathLst>
          </a:custGeom>
          <a:noFill/>
          <a:ln w="351720" cap="flat">
            <a:solidFill>
              <a:srgbClr val="46464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594" name="Line 498"/>
          <p:cNvSpPr>
            <a:spLocks noChangeShapeType="1"/>
          </p:cNvSpPr>
          <p:nvPr/>
        </p:nvSpPr>
        <p:spPr bwMode="auto">
          <a:xfrm>
            <a:off x="1320910" y="3304953"/>
            <a:ext cx="180229" cy="2026"/>
          </a:xfrm>
          <a:prstGeom prst="line">
            <a:avLst/>
          </a:pr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595" name="Line 499"/>
          <p:cNvSpPr>
            <a:spLocks noChangeShapeType="1"/>
          </p:cNvSpPr>
          <p:nvPr/>
        </p:nvSpPr>
        <p:spPr bwMode="auto">
          <a:xfrm>
            <a:off x="1893997" y="3304953"/>
            <a:ext cx="1368934" cy="2026"/>
          </a:xfrm>
          <a:prstGeom prst="line">
            <a:avLst/>
          </a:pr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596" name="Freeform 500"/>
          <p:cNvSpPr>
            <a:spLocks noChangeArrowheads="1"/>
          </p:cNvSpPr>
          <p:nvPr/>
        </p:nvSpPr>
        <p:spPr bwMode="auto">
          <a:xfrm>
            <a:off x="3463412" y="3304954"/>
            <a:ext cx="180229" cy="159980"/>
          </a:xfrm>
          <a:custGeom>
            <a:avLst/>
            <a:gdLst>
              <a:gd name="T0" fmla="*/ 0 w 392"/>
              <a:gd name="T1" fmla="*/ 0 h 350"/>
              <a:gd name="T2" fmla="*/ 391 w 392"/>
              <a:gd name="T3" fmla="*/ 0 h 350"/>
              <a:gd name="T4" fmla="*/ 217 w 392"/>
              <a:gd name="T5" fmla="*/ 349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2" h="350">
                <a:moveTo>
                  <a:pt x="0" y="0"/>
                </a:moveTo>
                <a:lnTo>
                  <a:pt x="391" y="0"/>
                </a:lnTo>
                <a:lnTo>
                  <a:pt x="217" y="349"/>
                </a:lnTo>
              </a:path>
            </a:pathLst>
          </a:cu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597" name="Line 501"/>
          <p:cNvSpPr>
            <a:spLocks noChangeShapeType="1"/>
          </p:cNvSpPr>
          <p:nvPr/>
        </p:nvSpPr>
        <p:spPr bwMode="auto">
          <a:xfrm flipH="1">
            <a:off x="3123203" y="3815266"/>
            <a:ext cx="265281" cy="524488"/>
          </a:xfrm>
          <a:prstGeom prst="line">
            <a:avLst/>
          </a:pr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598" name="Freeform 502"/>
          <p:cNvSpPr>
            <a:spLocks noChangeArrowheads="1"/>
          </p:cNvSpPr>
          <p:nvPr/>
        </p:nvSpPr>
        <p:spPr bwMode="auto">
          <a:xfrm>
            <a:off x="2959174" y="4511883"/>
            <a:ext cx="180230" cy="162004"/>
          </a:xfrm>
          <a:custGeom>
            <a:avLst/>
            <a:gdLst>
              <a:gd name="T0" fmla="*/ 176 w 392"/>
              <a:gd name="T1" fmla="*/ 0 h 351"/>
              <a:gd name="T2" fmla="*/ 0 w 392"/>
              <a:gd name="T3" fmla="*/ 350 h 351"/>
              <a:gd name="T4" fmla="*/ 391 w 392"/>
              <a:gd name="T5" fmla="*/ 35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2" h="351">
                <a:moveTo>
                  <a:pt x="176" y="0"/>
                </a:moveTo>
                <a:lnTo>
                  <a:pt x="0" y="350"/>
                </a:lnTo>
                <a:lnTo>
                  <a:pt x="391" y="350"/>
                </a:lnTo>
              </a:path>
            </a:pathLst>
          </a:cu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599" name="Line 503"/>
          <p:cNvSpPr>
            <a:spLocks noChangeShapeType="1"/>
          </p:cNvSpPr>
          <p:nvPr/>
        </p:nvSpPr>
        <p:spPr bwMode="auto">
          <a:xfrm>
            <a:off x="3552514" y="4673886"/>
            <a:ext cx="1445886" cy="2026"/>
          </a:xfrm>
          <a:prstGeom prst="line">
            <a:avLst/>
          </a:pr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600" name="Freeform 504"/>
          <p:cNvSpPr>
            <a:spLocks noChangeArrowheads="1"/>
          </p:cNvSpPr>
          <p:nvPr/>
        </p:nvSpPr>
        <p:spPr bwMode="auto">
          <a:xfrm>
            <a:off x="5200904" y="4495682"/>
            <a:ext cx="206555" cy="178204"/>
          </a:xfrm>
          <a:custGeom>
            <a:avLst/>
            <a:gdLst>
              <a:gd name="T0" fmla="*/ 0 w 451"/>
              <a:gd name="T1" fmla="*/ 387 h 388"/>
              <a:gd name="T2" fmla="*/ 390 w 451"/>
              <a:gd name="T3" fmla="*/ 387 h 388"/>
              <a:gd name="T4" fmla="*/ 450 w 451"/>
              <a:gd name="T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388">
                <a:moveTo>
                  <a:pt x="0" y="387"/>
                </a:moveTo>
                <a:lnTo>
                  <a:pt x="390" y="387"/>
                </a:lnTo>
                <a:lnTo>
                  <a:pt x="450" y="0"/>
                </a:lnTo>
              </a:path>
            </a:pathLst>
          </a:cu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601" name="Freeform 505"/>
          <p:cNvSpPr>
            <a:spLocks noChangeArrowheads="1"/>
          </p:cNvSpPr>
          <p:nvPr/>
        </p:nvSpPr>
        <p:spPr bwMode="auto">
          <a:xfrm>
            <a:off x="5454035" y="4021821"/>
            <a:ext cx="208581" cy="178204"/>
          </a:xfrm>
          <a:custGeom>
            <a:avLst/>
            <a:gdLst>
              <a:gd name="T0" fmla="*/ 0 w 452"/>
              <a:gd name="T1" fmla="*/ 387 h 388"/>
              <a:gd name="T2" fmla="*/ 60 w 452"/>
              <a:gd name="T3" fmla="*/ 0 h 388"/>
              <a:gd name="T4" fmla="*/ 451 w 452"/>
              <a:gd name="T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2" h="388">
                <a:moveTo>
                  <a:pt x="0" y="387"/>
                </a:moveTo>
                <a:lnTo>
                  <a:pt x="60" y="0"/>
                </a:lnTo>
                <a:lnTo>
                  <a:pt x="451" y="0"/>
                </a:lnTo>
              </a:path>
            </a:pathLst>
          </a:cu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602" name="Line 506"/>
          <p:cNvSpPr>
            <a:spLocks noChangeShapeType="1"/>
          </p:cNvSpPr>
          <p:nvPr/>
        </p:nvSpPr>
        <p:spPr bwMode="auto">
          <a:xfrm>
            <a:off x="6120277" y="4021821"/>
            <a:ext cx="684467" cy="2026"/>
          </a:xfrm>
          <a:prstGeom prst="line">
            <a:avLst/>
          </a:pr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603" name="Freeform 507"/>
          <p:cNvSpPr>
            <a:spLocks noChangeArrowheads="1"/>
          </p:cNvSpPr>
          <p:nvPr/>
        </p:nvSpPr>
        <p:spPr bwMode="auto">
          <a:xfrm>
            <a:off x="7029524" y="4021821"/>
            <a:ext cx="224781" cy="174154"/>
          </a:xfrm>
          <a:custGeom>
            <a:avLst/>
            <a:gdLst>
              <a:gd name="T0" fmla="*/ 0 w 489"/>
              <a:gd name="T1" fmla="*/ 0 h 379"/>
              <a:gd name="T2" fmla="*/ 391 w 489"/>
              <a:gd name="T3" fmla="*/ 0 h 379"/>
              <a:gd name="T4" fmla="*/ 488 w 489"/>
              <a:gd name="T5" fmla="*/ 378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9" h="379">
                <a:moveTo>
                  <a:pt x="0" y="0"/>
                </a:moveTo>
                <a:lnTo>
                  <a:pt x="391" y="0"/>
                </a:lnTo>
                <a:lnTo>
                  <a:pt x="488" y="378"/>
                </a:lnTo>
              </a:path>
            </a:pathLst>
          </a:cu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604" name="Freeform 508"/>
          <p:cNvSpPr>
            <a:spLocks noChangeArrowheads="1"/>
          </p:cNvSpPr>
          <p:nvPr/>
        </p:nvSpPr>
        <p:spPr bwMode="auto">
          <a:xfrm>
            <a:off x="7331256" y="4499733"/>
            <a:ext cx="224780" cy="174154"/>
          </a:xfrm>
          <a:custGeom>
            <a:avLst/>
            <a:gdLst>
              <a:gd name="T0" fmla="*/ 0 w 490"/>
              <a:gd name="T1" fmla="*/ 0 h 380"/>
              <a:gd name="T2" fmla="*/ 95 w 490"/>
              <a:gd name="T3" fmla="*/ 379 h 380"/>
              <a:gd name="T4" fmla="*/ 489 w 490"/>
              <a:gd name="T5" fmla="*/ 379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0" h="380">
                <a:moveTo>
                  <a:pt x="0" y="0"/>
                </a:moveTo>
                <a:lnTo>
                  <a:pt x="95" y="379"/>
                </a:lnTo>
                <a:lnTo>
                  <a:pt x="489" y="379"/>
                </a:lnTo>
              </a:path>
            </a:pathLst>
          </a:cu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605" name="Line 509"/>
          <p:cNvSpPr>
            <a:spLocks noChangeShapeType="1"/>
          </p:cNvSpPr>
          <p:nvPr/>
        </p:nvSpPr>
        <p:spPr bwMode="auto">
          <a:xfrm>
            <a:off x="7971173" y="4673886"/>
            <a:ext cx="617639" cy="2026"/>
          </a:xfrm>
          <a:prstGeom prst="line">
            <a:avLst/>
          </a:pr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606" name="Freeform 510"/>
          <p:cNvSpPr>
            <a:spLocks noChangeArrowheads="1"/>
          </p:cNvSpPr>
          <p:nvPr/>
        </p:nvSpPr>
        <p:spPr bwMode="auto">
          <a:xfrm>
            <a:off x="8801442" y="4673886"/>
            <a:ext cx="257181" cy="162004"/>
          </a:xfrm>
          <a:custGeom>
            <a:avLst/>
            <a:gdLst>
              <a:gd name="T0" fmla="*/ 0 w 558"/>
              <a:gd name="T1" fmla="*/ 0 h 354"/>
              <a:gd name="T2" fmla="*/ 390 w 558"/>
              <a:gd name="T3" fmla="*/ 0 h 354"/>
              <a:gd name="T4" fmla="*/ 557 w 558"/>
              <a:gd name="T5" fmla="*/ 35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8" h="354">
                <a:moveTo>
                  <a:pt x="0" y="0"/>
                </a:moveTo>
                <a:lnTo>
                  <a:pt x="390" y="0"/>
                </a:lnTo>
                <a:lnTo>
                  <a:pt x="557" y="353"/>
                </a:lnTo>
              </a:path>
            </a:pathLst>
          </a:cu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607" name="Line 511"/>
          <p:cNvSpPr>
            <a:spLocks noChangeShapeType="1"/>
          </p:cNvSpPr>
          <p:nvPr/>
        </p:nvSpPr>
        <p:spPr bwMode="auto">
          <a:xfrm>
            <a:off x="9212526" y="5167999"/>
            <a:ext cx="234906" cy="500188"/>
          </a:xfrm>
          <a:prstGeom prst="line">
            <a:avLst/>
          </a:pr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608" name="Freeform 512"/>
          <p:cNvSpPr>
            <a:spLocks noChangeArrowheads="1"/>
          </p:cNvSpPr>
          <p:nvPr/>
        </p:nvSpPr>
        <p:spPr bwMode="auto">
          <a:xfrm>
            <a:off x="9528434" y="5834241"/>
            <a:ext cx="259206" cy="162004"/>
          </a:xfrm>
          <a:custGeom>
            <a:avLst/>
            <a:gdLst>
              <a:gd name="T0" fmla="*/ 0 w 563"/>
              <a:gd name="T1" fmla="*/ 0 h 354"/>
              <a:gd name="T2" fmla="*/ 162 w 563"/>
              <a:gd name="T3" fmla="*/ 353 h 354"/>
              <a:gd name="T4" fmla="*/ 562 w 563"/>
              <a:gd name="T5" fmla="*/ 35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3" h="354">
                <a:moveTo>
                  <a:pt x="0" y="0"/>
                </a:moveTo>
                <a:lnTo>
                  <a:pt x="162" y="353"/>
                </a:lnTo>
                <a:lnTo>
                  <a:pt x="562" y="353"/>
                </a:lnTo>
              </a:path>
            </a:pathLst>
          </a:cu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609" name="Line 513"/>
          <p:cNvSpPr>
            <a:spLocks noChangeShapeType="1"/>
          </p:cNvSpPr>
          <p:nvPr/>
        </p:nvSpPr>
        <p:spPr bwMode="auto">
          <a:xfrm>
            <a:off x="10089373" y="5996245"/>
            <a:ext cx="459686" cy="2024"/>
          </a:xfrm>
          <a:prstGeom prst="line">
            <a:avLst/>
          </a:prstGeom>
          <a:noFill/>
          <a:ln w="3528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4610" name="Freeform 514"/>
          <p:cNvSpPr>
            <a:spLocks noChangeArrowheads="1"/>
          </p:cNvSpPr>
          <p:nvPr/>
        </p:nvSpPr>
        <p:spPr bwMode="auto">
          <a:xfrm>
            <a:off x="2535940" y="2067649"/>
            <a:ext cx="836345" cy="1219080"/>
          </a:xfrm>
          <a:custGeom>
            <a:avLst/>
            <a:gdLst>
              <a:gd name="T0" fmla="*/ 1820 w 1821"/>
              <a:gd name="T1" fmla="*/ 912 h 2656"/>
              <a:gd name="T2" fmla="*/ 1820 w 1821"/>
              <a:gd name="T3" fmla="*/ 912 h 2656"/>
              <a:gd name="T4" fmla="*/ 910 w 1821"/>
              <a:gd name="T5" fmla="*/ 2655 h 2656"/>
              <a:gd name="T6" fmla="*/ 910 w 1821"/>
              <a:gd name="T7" fmla="*/ 2655 h 2656"/>
              <a:gd name="T8" fmla="*/ 0 w 1821"/>
              <a:gd name="T9" fmla="*/ 912 h 2656"/>
              <a:gd name="T10" fmla="*/ 0 w 1821"/>
              <a:gd name="T11" fmla="*/ 912 h 2656"/>
              <a:gd name="T12" fmla="*/ 910 w 1821"/>
              <a:gd name="T13" fmla="*/ 0 h 2656"/>
              <a:gd name="T14" fmla="*/ 910 w 1821"/>
              <a:gd name="T15" fmla="*/ 0 h 2656"/>
              <a:gd name="T16" fmla="*/ 1820 w 1821"/>
              <a:gd name="T17" fmla="*/ 912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21" h="2656">
                <a:moveTo>
                  <a:pt x="1820" y="912"/>
                </a:moveTo>
                <a:lnTo>
                  <a:pt x="1820" y="912"/>
                </a:lnTo>
                <a:cubicBezTo>
                  <a:pt x="1820" y="1634"/>
                  <a:pt x="910" y="2655"/>
                  <a:pt x="910" y="2655"/>
                </a:cubicBezTo>
                <a:lnTo>
                  <a:pt x="910" y="2655"/>
                </a:lnTo>
                <a:cubicBezTo>
                  <a:pt x="910" y="2655"/>
                  <a:pt x="0" y="1618"/>
                  <a:pt x="0" y="912"/>
                </a:cubicBezTo>
                <a:lnTo>
                  <a:pt x="0" y="912"/>
                </a:lnTo>
                <a:cubicBezTo>
                  <a:pt x="0" y="408"/>
                  <a:pt x="407" y="0"/>
                  <a:pt x="910" y="0"/>
                </a:cubicBezTo>
                <a:lnTo>
                  <a:pt x="910" y="0"/>
                </a:lnTo>
                <a:cubicBezTo>
                  <a:pt x="1413" y="0"/>
                  <a:pt x="1820" y="408"/>
                  <a:pt x="1820" y="91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11" name="Freeform 515"/>
          <p:cNvSpPr>
            <a:spLocks noChangeArrowheads="1"/>
          </p:cNvSpPr>
          <p:nvPr/>
        </p:nvSpPr>
        <p:spPr bwMode="auto">
          <a:xfrm>
            <a:off x="2953099" y="2067649"/>
            <a:ext cx="419185" cy="1219080"/>
          </a:xfrm>
          <a:custGeom>
            <a:avLst/>
            <a:gdLst>
              <a:gd name="T0" fmla="*/ 0 w 911"/>
              <a:gd name="T1" fmla="*/ 0 h 2656"/>
              <a:gd name="T2" fmla="*/ 0 w 911"/>
              <a:gd name="T3" fmla="*/ 2655 h 2656"/>
              <a:gd name="T4" fmla="*/ 0 w 911"/>
              <a:gd name="T5" fmla="*/ 2655 h 2656"/>
              <a:gd name="T6" fmla="*/ 910 w 911"/>
              <a:gd name="T7" fmla="*/ 912 h 2656"/>
              <a:gd name="T8" fmla="*/ 910 w 911"/>
              <a:gd name="T9" fmla="*/ 912 h 2656"/>
              <a:gd name="T10" fmla="*/ 0 w 911"/>
              <a:gd name="T11" fmla="*/ 0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1" h="2656">
                <a:moveTo>
                  <a:pt x="0" y="0"/>
                </a:moveTo>
                <a:lnTo>
                  <a:pt x="0" y="2655"/>
                </a:lnTo>
                <a:lnTo>
                  <a:pt x="0" y="2655"/>
                </a:lnTo>
                <a:cubicBezTo>
                  <a:pt x="0" y="2655"/>
                  <a:pt x="910" y="1634"/>
                  <a:pt x="910" y="912"/>
                </a:cubicBezTo>
                <a:lnTo>
                  <a:pt x="910" y="912"/>
                </a:lnTo>
                <a:cubicBezTo>
                  <a:pt x="910" y="408"/>
                  <a:pt x="503" y="0"/>
                  <a:pt x="0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12" name="Freeform 516"/>
          <p:cNvSpPr>
            <a:spLocks noChangeArrowheads="1"/>
          </p:cNvSpPr>
          <p:nvPr/>
        </p:nvSpPr>
        <p:spPr bwMode="auto">
          <a:xfrm>
            <a:off x="2639216" y="2170926"/>
            <a:ext cx="627766" cy="627766"/>
          </a:xfrm>
          <a:custGeom>
            <a:avLst/>
            <a:gdLst>
              <a:gd name="T0" fmla="*/ 1366 w 1367"/>
              <a:gd name="T1" fmla="*/ 684 h 1366"/>
              <a:gd name="T2" fmla="*/ 1366 w 1367"/>
              <a:gd name="T3" fmla="*/ 684 h 1366"/>
              <a:gd name="T4" fmla="*/ 683 w 1367"/>
              <a:gd name="T5" fmla="*/ 1365 h 1366"/>
              <a:gd name="T6" fmla="*/ 683 w 1367"/>
              <a:gd name="T7" fmla="*/ 1365 h 1366"/>
              <a:gd name="T8" fmla="*/ 0 w 1367"/>
              <a:gd name="T9" fmla="*/ 684 h 1366"/>
              <a:gd name="T10" fmla="*/ 0 w 1367"/>
              <a:gd name="T11" fmla="*/ 684 h 1366"/>
              <a:gd name="T12" fmla="*/ 683 w 1367"/>
              <a:gd name="T13" fmla="*/ 0 h 1366"/>
              <a:gd name="T14" fmla="*/ 683 w 1367"/>
              <a:gd name="T15" fmla="*/ 0 h 1366"/>
              <a:gd name="T16" fmla="*/ 1366 w 1367"/>
              <a:gd name="T17" fmla="*/ 684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67" h="1366">
                <a:moveTo>
                  <a:pt x="1366" y="684"/>
                </a:moveTo>
                <a:lnTo>
                  <a:pt x="1366" y="684"/>
                </a:lnTo>
                <a:cubicBezTo>
                  <a:pt x="1366" y="1060"/>
                  <a:pt x="1060" y="1365"/>
                  <a:pt x="683" y="1365"/>
                </a:cubicBezTo>
                <a:lnTo>
                  <a:pt x="683" y="1365"/>
                </a:lnTo>
                <a:cubicBezTo>
                  <a:pt x="306" y="1365"/>
                  <a:pt x="0" y="1060"/>
                  <a:pt x="0" y="684"/>
                </a:cubicBezTo>
                <a:lnTo>
                  <a:pt x="0" y="684"/>
                </a:lnTo>
                <a:cubicBezTo>
                  <a:pt x="0" y="306"/>
                  <a:pt x="306" y="0"/>
                  <a:pt x="683" y="0"/>
                </a:cubicBezTo>
                <a:lnTo>
                  <a:pt x="683" y="0"/>
                </a:lnTo>
                <a:cubicBezTo>
                  <a:pt x="1060" y="0"/>
                  <a:pt x="1366" y="306"/>
                  <a:pt x="1366" y="68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13" name="Freeform 517"/>
          <p:cNvSpPr>
            <a:spLocks noChangeArrowheads="1"/>
          </p:cNvSpPr>
          <p:nvPr/>
        </p:nvSpPr>
        <p:spPr bwMode="auto">
          <a:xfrm>
            <a:off x="2908548" y="2324829"/>
            <a:ext cx="78976" cy="285533"/>
          </a:xfrm>
          <a:custGeom>
            <a:avLst/>
            <a:gdLst>
              <a:gd name="T0" fmla="*/ 0 w 171"/>
              <a:gd name="T1" fmla="*/ 129 h 622"/>
              <a:gd name="T2" fmla="*/ 0 w 171"/>
              <a:gd name="T3" fmla="*/ 129 h 622"/>
              <a:gd name="T4" fmla="*/ 19 w 171"/>
              <a:gd name="T5" fmla="*/ 93 h 622"/>
              <a:gd name="T6" fmla="*/ 107 w 171"/>
              <a:gd name="T7" fmla="*/ 8 h 622"/>
              <a:gd name="T8" fmla="*/ 107 w 171"/>
              <a:gd name="T9" fmla="*/ 8 h 622"/>
              <a:gd name="T10" fmla="*/ 130 w 171"/>
              <a:gd name="T11" fmla="*/ 0 h 622"/>
              <a:gd name="T12" fmla="*/ 130 w 171"/>
              <a:gd name="T13" fmla="*/ 0 h 622"/>
              <a:gd name="T14" fmla="*/ 157 w 171"/>
              <a:gd name="T15" fmla="*/ 8 h 622"/>
              <a:gd name="T16" fmla="*/ 157 w 171"/>
              <a:gd name="T17" fmla="*/ 8 h 622"/>
              <a:gd name="T18" fmla="*/ 170 w 171"/>
              <a:gd name="T19" fmla="*/ 29 h 622"/>
              <a:gd name="T20" fmla="*/ 170 w 171"/>
              <a:gd name="T21" fmla="*/ 592 h 622"/>
              <a:gd name="T22" fmla="*/ 170 w 171"/>
              <a:gd name="T23" fmla="*/ 592 h 622"/>
              <a:gd name="T24" fmla="*/ 157 w 171"/>
              <a:gd name="T25" fmla="*/ 614 h 622"/>
              <a:gd name="T26" fmla="*/ 157 w 171"/>
              <a:gd name="T27" fmla="*/ 614 h 622"/>
              <a:gd name="T28" fmla="*/ 125 w 171"/>
              <a:gd name="T29" fmla="*/ 621 h 622"/>
              <a:gd name="T30" fmla="*/ 125 w 171"/>
              <a:gd name="T31" fmla="*/ 621 h 622"/>
              <a:gd name="T32" fmla="*/ 92 w 171"/>
              <a:gd name="T33" fmla="*/ 614 h 622"/>
              <a:gd name="T34" fmla="*/ 92 w 171"/>
              <a:gd name="T35" fmla="*/ 614 h 622"/>
              <a:gd name="T36" fmla="*/ 79 w 171"/>
              <a:gd name="T37" fmla="*/ 592 h 622"/>
              <a:gd name="T38" fmla="*/ 79 w 171"/>
              <a:gd name="T39" fmla="*/ 120 h 622"/>
              <a:gd name="T40" fmla="*/ 50 w 171"/>
              <a:gd name="T41" fmla="*/ 156 h 622"/>
              <a:gd name="T42" fmla="*/ 50 w 171"/>
              <a:gd name="T43" fmla="*/ 156 h 622"/>
              <a:gd name="T44" fmla="*/ 31 w 171"/>
              <a:gd name="T45" fmla="*/ 165 h 622"/>
              <a:gd name="T46" fmla="*/ 31 w 171"/>
              <a:gd name="T47" fmla="*/ 165 h 622"/>
              <a:gd name="T48" fmla="*/ 9 w 171"/>
              <a:gd name="T49" fmla="*/ 154 h 622"/>
              <a:gd name="T50" fmla="*/ 9 w 171"/>
              <a:gd name="T51" fmla="*/ 154 h 622"/>
              <a:gd name="T52" fmla="*/ 0 w 171"/>
              <a:gd name="T53" fmla="*/ 129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1" h="622">
                <a:moveTo>
                  <a:pt x="0" y="129"/>
                </a:moveTo>
                <a:lnTo>
                  <a:pt x="0" y="129"/>
                </a:lnTo>
                <a:cubicBezTo>
                  <a:pt x="0" y="114"/>
                  <a:pt x="8" y="102"/>
                  <a:pt x="19" y="93"/>
                </a:cubicBezTo>
                <a:lnTo>
                  <a:pt x="107" y="8"/>
                </a:lnTo>
                <a:lnTo>
                  <a:pt x="107" y="8"/>
                </a:lnTo>
                <a:cubicBezTo>
                  <a:pt x="113" y="3"/>
                  <a:pt x="120" y="0"/>
                  <a:pt x="130" y="0"/>
                </a:cubicBezTo>
                <a:lnTo>
                  <a:pt x="130" y="0"/>
                </a:lnTo>
                <a:cubicBezTo>
                  <a:pt x="141" y="0"/>
                  <a:pt x="150" y="3"/>
                  <a:pt x="157" y="8"/>
                </a:cubicBezTo>
                <a:lnTo>
                  <a:pt x="157" y="8"/>
                </a:lnTo>
                <a:cubicBezTo>
                  <a:pt x="166" y="13"/>
                  <a:pt x="170" y="20"/>
                  <a:pt x="170" y="29"/>
                </a:cubicBezTo>
                <a:lnTo>
                  <a:pt x="170" y="592"/>
                </a:lnTo>
                <a:lnTo>
                  <a:pt x="170" y="592"/>
                </a:lnTo>
                <a:cubicBezTo>
                  <a:pt x="170" y="601"/>
                  <a:pt x="166" y="608"/>
                  <a:pt x="157" y="614"/>
                </a:cubicBezTo>
                <a:lnTo>
                  <a:pt x="157" y="614"/>
                </a:lnTo>
                <a:cubicBezTo>
                  <a:pt x="147" y="618"/>
                  <a:pt x="136" y="621"/>
                  <a:pt x="125" y="621"/>
                </a:cubicBezTo>
                <a:lnTo>
                  <a:pt x="125" y="621"/>
                </a:lnTo>
                <a:cubicBezTo>
                  <a:pt x="113" y="621"/>
                  <a:pt x="101" y="618"/>
                  <a:pt x="92" y="614"/>
                </a:cubicBezTo>
                <a:lnTo>
                  <a:pt x="92" y="614"/>
                </a:lnTo>
                <a:cubicBezTo>
                  <a:pt x="84" y="608"/>
                  <a:pt x="79" y="601"/>
                  <a:pt x="79" y="592"/>
                </a:cubicBezTo>
                <a:lnTo>
                  <a:pt x="79" y="120"/>
                </a:lnTo>
                <a:lnTo>
                  <a:pt x="50" y="156"/>
                </a:lnTo>
                <a:lnTo>
                  <a:pt x="50" y="156"/>
                </a:lnTo>
                <a:cubicBezTo>
                  <a:pt x="44" y="163"/>
                  <a:pt x="38" y="165"/>
                  <a:pt x="31" y="165"/>
                </a:cubicBezTo>
                <a:lnTo>
                  <a:pt x="31" y="165"/>
                </a:lnTo>
                <a:cubicBezTo>
                  <a:pt x="24" y="165"/>
                  <a:pt x="16" y="161"/>
                  <a:pt x="9" y="154"/>
                </a:cubicBezTo>
                <a:lnTo>
                  <a:pt x="9" y="154"/>
                </a:lnTo>
                <a:cubicBezTo>
                  <a:pt x="3" y="146"/>
                  <a:pt x="0" y="138"/>
                  <a:pt x="0" y="12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14" name="Freeform 518"/>
          <p:cNvSpPr>
            <a:spLocks noChangeArrowheads="1"/>
          </p:cNvSpPr>
          <p:nvPr/>
        </p:nvSpPr>
        <p:spPr bwMode="auto">
          <a:xfrm>
            <a:off x="8578687" y="3434557"/>
            <a:ext cx="836345" cy="1219080"/>
          </a:xfrm>
          <a:custGeom>
            <a:avLst/>
            <a:gdLst>
              <a:gd name="T0" fmla="*/ 1821 w 1822"/>
              <a:gd name="T1" fmla="*/ 911 h 2656"/>
              <a:gd name="T2" fmla="*/ 1821 w 1822"/>
              <a:gd name="T3" fmla="*/ 911 h 2656"/>
              <a:gd name="T4" fmla="*/ 909 w 1822"/>
              <a:gd name="T5" fmla="*/ 2655 h 2656"/>
              <a:gd name="T6" fmla="*/ 909 w 1822"/>
              <a:gd name="T7" fmla="*/ 2655 h 2656"/>
              <a:gd name="T8" fmla="*/ 0 w 1822"/>
              <a:gd name="T9" fmla="*/ 911 h 2656"/>
              <a:gd name="T10" fmla="*/ 0 w 1822"/>
              <a:gd name="T11" fmla="*/ 911 h 2656"/>
              <a:gd name="T12" fmla="*/ 909 w 1822"/>
              <a:gd name="T13" fmla="*/ 0 h 2656"/>
              <a:gd name="T14" fmla="*/ 909 w 1822"/>
              <a:gd name="T15" fmla="*/ 0 h 2656"/>
              <a:gd name="T16" fmla="*/ 1821 w 1822"/>
              <a:gd name="T17" fmla="*/ 911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22" h="2656">
                <a:moveTo>
                  <a:pt x="1821" y="911"/>
                </a:moveTo>
                <a:lnTo>
                  <a:pt x="1821" y="911"/>
                </a:lnTo>
                <a:cubicBezTo>
                  <a:pt x="1821" y="1633"/>
                  <a:pt x="909" y="2655"/>
                  <a:pt x="909" y="2655"/>
                </a:cubicBezTo>
                <a:lnTo>
                  <a:pt x="909" y="2655"/>
                </a:lnTo>
                <a:cubicBezTo>
                  <a:pt x="909" y="2655"/>
                  <a:pt x="0" y="1617"/>
                  <a:pt x="0" y="911"/>
                </a:cubicBezTo>
                <a:lnTo>
                  <a:pt x="0" y="911"/>
                </a:lnTo>
                <a:cubicBezTo>
                  <a:pt x="0" y="409"/>
                  <a:pt x="407" y="0"/>
                  <a:pt x="909" y="0"/>
                </a:cubicBezTo>
                <a:lnTo>
                  <a:pt x="909" y="0"/>
                </a:lnTo>
                <a:cubicBezTo>
                  <a:pt x="1413" y="0"/>
                  <a:pt x="1821" y="409"/>
                  <a:pt x="1821" y="91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15" name="Freeform 519"/>
          <p:cNvSpPr>
            <a:spLocks noChangeArrowheads="1"/>
          </p:cNvSpPr>
          <p:nvPr/>
        </p:nvSpPr>
        <p:spPr bwMode="auto">
          <a:xfrm>
            <a:off x="8995847" y="3434557"/>
            <a:ext cx="419185" cy="1219080"/>
          </a:xfrm>
          <a:custGeom>
            <a:avLst/>
            <a:gdLst>
              <a:gd name="T0" fmla="*/ 0 w 913"/>
              <a:gd name="T1" fmla="*/ 0 h 2656"/>
              <a:gd name="T2" fmla="*/ 0 w 913"/>
              <a:gd name="T3" fmla="*/ 2655 h 2656"/>
              <a:gd name="T4" fmla="*/ 0 w 913"/>
              <a:gd name="T5" fmla="*/ 2655 h 2656"/>
              <a:gd name="T6" fmla="*/ 912 w 913"/>
              <a:gd name="T7" fmla="*/ 911 h 2656"/>
              <a:gd name="T8" fmla="*/ 912 w 913"/>
              <a:gd name="T9" fmla="*/ 911 h 2656"/>
              <a:gd name="T10" fmla="*/ 0 w 913"/>
              <a:gd name="T11" fmla="*/ 0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3" h="2656">
                <a:moveTo>
                  <a:pt x="0" y="0"/>
                </a:moveTo>
                <a:lnTo>
                  <a:pt x="0" y="2655"/>
                </a:lnTo>
                <a:lnTo>
                  <a:pt x="0" y="2655"/>
                </a:lnTo>
                <a:cubicBezTo>
                  <a:pt x="0" y="2655"/>
                  <a:pt x="912" y="1633"/>
                  <a:pt x="912" y="911"/>
                </a:cubicBezTo>
                <a:lnTo>
                  <a:pt x="912" y="911"/>
                </a:lnTo>
                <a:cubicBezTo>
                  <a:pt x="912" y="409"/>
                  <a:pt x="504" y="0"/>
                  <a:pt x="0" y="0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16" name="Freeform 520"/>
          <p:cNvSpPr>
            <a:spLocks noChangeArrowheads="1"/>
          </p:cNvSpPr>
          <p:nvPr/>
        </p:nvSpPr>
        <p:spPr bwMode="auto">
          <a:xfrm>
            <a:off x="8683989" y="3539858"/>
            <a:ext cx="627766" cy="625741"/>
          </a:xfrm>
          <a:custGeom>
            <a:avLst/>
            <a:gdLst>
              <a:gd name="T0" fmla="*/ 1364 w 1365"/>
              <a:gd name="T1" fmla="*/ 682 h 1364"/>
              <a:gd name="T2" fmla="*/ 1364 w 1365"/>
              <a:gd name="T3" fmla="*/ 682 h 1364"/>
              <a:gd name="T4" fmla="*/ 681 w 1365"/>
              <a:gd name="T5" fmla="*/ 1363 h 1364"/>
              <a:gd name="T6" fmla="*/ 681 w 1365"/>
              <a:gd name="T7" fmla="*/ 1363 h 1364"/>
              <a:gd name="T8" fmla="*/ 0 w 1365"/>
              <a:gd name="T9" fmla="*/ 682 h 1364"/>
              <a:gd name="T10" fmla="*/ 0 w 1365"/>
              <a:gd name="T11" fmla="*/ 682 h 1364"/>
              <a:gd name="T12" fmla="*/ 681 w 1365"/>
              <a:gd name="T13" fmla="*/ 0 h 1364"/>
              <a:gd name="T14" fmla="*/ 681 w 1365"/>
              <a:gd name="T15" fmla="*/ 0 h 1364"/>
              <a:gd name="T16" fmla="*/ 1364 w 1365"/>
              <a:gd name="T17" fmla="*/ 682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65" h="1364">
                <a:moveTo>
                  <a:pt x="1364" y="682"/>
                </a:moveTo>
                <a:lnTo>
                  <a:pt x="1364" y="682"/>
                </a:lnTo>
                <a:cubicBezTo>
                  <a:pt x="1364" y="1059"/>
                  <a:pt x="1058" y="1363"/>
                  <a:pt x="681" y="1363"/>
                </a:cubicBezTo>
                <a:lnTo>
                  <a:pt x="681" y="1363"/>
                </a:lnTo>
                <a:cubicBezTo>
                  <a:pt x="305" y="1363"/>
                  <a:pt x="0" y="1059"/>
                  <a:pt x="0" y="682"/>
                </a:cubicBezTo>
                <a:lnTo>
                  <a:pt x="0" y="682"/>
                </a:lnTo>
                <a:cubicBezTo>
                  <a:pt x="0" y="306"/>
                  <a:pt x="305" y="0"/>
                  <a:pt x="681" y="0"/>
                </a:cubicBezTo>
                <a:lnTo>
                  <a:pt x="681" y="0"/>
                </a:lnTo>
                <a:cubicBezTo>
                  <a:pt x="1058" y="0"/>
                  <a:pt x="1364" y="306"/>
                  <a:pt x="1364" y="682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17" name="Freeform 521"/>
          <p:cNvSpPr>
            <a:spLocks noChangeArrowheads="1"/>
          </p:cNvSpPr>
          <p:nvPr/>
        </p:nvSpPr>
        <p:spPr bwMode="auto">
          <a:xfrm>
            <a:off x="8894594" y="3691739"/>
            <a:ext cx="186305" cy="285531"/>
          </a:xfrm>
          <a:custGeom>
            <a:avLst/>
            <a:gdLst>
              <a:gd name="T0" fmla="*/ 0 w 404"/>
              <a:gd name="T1" fmla="*/ 449 h 621"/>
              <a:gd name="T2" fmla="*/ 0 w 404"/>
              <a:gd name="T3" fmla="*/ 449 h 621"/>
              <a:gd name="T4" fmla="*/ 6 w 404"/>
              <a:gd name="T5" fmla="*/ 429 h 621"/>
              <a:gd name="T6" fmla="*/ 211 w 404"/>
              <a:gd name="T7" fmla="*/ 25 h 621"/>
              <a:gd name="T8" fmla="*/ 211 w 404"/>
              <a:gd name="T9" fmla="*/ 25 h 621"/>
              <a:gd name="T10" fmla="*/ 250 w 404"/>
              <a:gd name="T11" fmla="*/ 0 h 621"/>
              <a:gd name="T12" fmla="*/ 250 w 404"/>
              <a:gd name="T13" fmla="*/ 0 h 621"/>
              <a:gd name="T14" fmla="*/ 280 w 404"/>
              <a:gd name="T15" fmla="*/ 10 h 621"/>
              <a:gd name="T16" fmla="*/ 280 w 404"/>
              <a:gd name="T17" fmla="*/ 10 h 621"/>
              <a:gd name="T18" fmla="*/ 295 w 404"/>
              <a:gd name="T19" fmla="*/ 35 h 621"/>
              <a:gd name="T20" fmla="*/ 295 w 404"/>
              <a:gd name="T21" fmla="*/ 35 h 621"/>
              <a:gd name="T22" fmla="*/ 291 w 404"/>
              <a:gd name="T23" fmla="*/ 49 h 621"/>
              <a:gd name="T24" fmla="*/ 116 w 404"/>
              <a:gd name="T25" fmla="*/ 397 h 621"/>
              <a:gd name="T26" fmla="*/ 241 w 404"/>
              <a:gd name="T27" fmla="*/ 397 h 621"/>
              <a:gd name="T28" fmla="*/ 241 w 404"/>
              <a:gd name="T29" fmla="*/ 280 h 621"/>
              <a:gd name="T30" fmla="*/ 241 w 404"/>
              <a:gd name="T31" fmla="*/ 280 h 621"/>
              <a:gd name="T32" fmla="*/ 286 w 404"/>
              <a:gd name="T33" fmla="*/ 251 h 621"/>
              <a:gd name="T34" fmla="*/ 286 w 404"/>
              <a:gd name="T35" fmla="*/ 251 h 621"/>
              <a:gd name="T36" fmla="*/ 317 w 404"/>
              <a:gd name="T37" fmla="*/ 258 h 621"/>
              <a:gd name="T38" fmla="*/ 317 w 404"/>
              <a:gd name="T39" fmla="*/ 258 h 621"/>
              <a:gd name="T40" fmla="*/ 331 w 404"/>
              <a:gd name="T41" fmla="*/ 280 h 621"/>
              <a:gd name="T42" fmla="*/ 331 w 404"/>
              <a:gd name="T43" fmla="*/ 397 h 621"/>
              <a:gd name="T44" fmla="*/ 372 w 404"/>
              <a:gd name="T45" fmla="*/ 397 h 621"/>
              <a:gd name="T46" fmla="*/ 372 w 404"/>
              <a:gd name="T47" fmla="*/ 397 h 621"/>
              <a:gd name="T48" fmla="*/ 394 w 404"/>
              <a:gd name="T49" fmla="*/ 411 h 621"/>
              <a:gd name="T50" fmla="*/ 394 w 404"/>
              <a:gd name="T51" fmla="*/ 411 h 621"/>
              <a:gd name="T52" fmla="*/ 403 w 404"/>
              <a:gd name="T53" fmla="*/ 440 h 621"/>
              <a:gd name="T54" fmla="*/ 403 w 404"/>
              <a:gd name="T55" fmla="*/ 440 h 621"/>
              <a:gd name="T56" fmla="*/ 393 w 404"/>
              <a:gd name="T57" fmla="*/ 469 h 621"/>
              <a:gd name="T58" fmla="*/ 393 w 404"/>
              <a:gd name="T59" fmla="*/ 469 h 621"/>
              <a:gd name="T60" fmla="*/ 372 w 404"/>
              <a:gd name="T61" fmla="*/ 480 h 621"/>
              <a:gd name="T62" fmla="*/ 331 w 404"/>
              <a:gd name="T63" fmla="*/ 480 h 621"/>
              <a:gd name="T64" fmla="*/ 331 w 404"/>
              <a:gd name="T65" fmla="*/ 591 h 621"/>
              <a:gd name="T66" fmla="*/ 331 w 404"/>
              <a:gd name="T67" fmla="*/ 591 h 621"/>
              <a:gd name="T68" fmla="*/ 317 w 404"/>
              <a:gd name="T69" fmla="*/ 613 h 621"/>
              <a:gd name="T70" fmla="*/ 317 w 404"/>
              <a:gd name="T71" fmla="*/ 613 h 621"/>
              <a:gd name="T72" fmla="*/ 286 w 404"/>
              <a:gd name="T73" fmla="*/ 620 h 621"/>
              <a:gd name="T74" fmla="*/ 286 w 404"/>
              <a:gd name="T75" fmla="*/ 620 h 621"/>
              <a:gd name="T76" fmla="*/ 254 w 404"/>
              <a:gd name="T77" fmla="*/ 613 h 621"/>
              <a:gd name="T78" fmla="*/ 254 w 404"/>
              <a:gd name="T79" fmla="*/ 613 h 621"/>
              <a:gd name="T80" fmla="*/ 241 w 404"/>
              <a:gd name="T81" fmla="*/ 591 h 621"/>
              <a:gd name="T82" fmla="*/ 241 w 404"/>
              <a:gd name="T83" fmla="*/ 480 h 621"/>
              <a:gd name="T84" fmla="*/ 32 w 404"/>
              <a:gd name="T85" fmla="*/ 480 h 621"/>
              <a:gd name="T86" fmla="*/ 32 w 404"/>
              <a:gd name="T87" fmla="*/ 480 h 621"/>
              <a:gd name="T88" fmla="*/ 9 w 404"/>
              <a:gd name="T89" fmla="*/ 474 h 621"/>
              <a:gd name="T90" fmla="*/ 9 w 404"/>
              <a:gd name="T91" fmla="*/ 474 h 621"/>
              <a:gd name="T92" fmla="*/ 0 w 404"/>
              <a:gd name="T93" fmla="*/ 449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04" h="621">
                <a:moveTo>
                  <a:pt x="0" y="449"/>
                </a:moveTo>
                <a:lnTo>
                  <a:pt x="0" y="449"/>
                </a:lnTo>
                <a:cubicBezTo>
                  <a:pt x="0" y="441"/>
                  <a:pt x="2" y="435"/>
                  <a:pt x="6" y="429"/>
                </a:cubicBezTo>
                <a:lnTo>
                  <a:pt x="211" y="25"/>
                </a:lnTo>
                <a:lnTo>
                  <a:pt x="211" y="25"/>
                </a:lnTo>
                <a:cubicBezTo>
                  <a:pt x="220" y="8"/>
                  <a:pt x="233" y="0"/>
                  <a:pt x="250" y="0"/>
                </a:cubicBezTo>
                <a:lnTo>
                  <a:pt x="250" y="0"/>
                </a:lnTo>
                <a:cubicBezTo>
                  <a:pt x="259" y="0"/>
                  <a:pt x="270" y="3"/>
                  <a:pt x="280" y="10"/>
                </a:cubicBezTo>
                <a:lnTo>
                  <a:pt x="280" y="10"/>
                </a:lnTo>
                <a:cubicBezTo>
                  <a:pt x="291" y="16"/>
                  <a:pt x="295" y="25"/>
                  <a:pt x="295" y="35"/>
                </a:cubicBezTo>
                <a:lnTo>
                  <a:pt x="295" y="35"/>
                </a:lnTo>
                <a:cubicBezTo>
                  <a:pt x="295" y="38"/>
                  <a:pt x="293" y="42"/>
                  <a:pt x="291" y="49"/>
                </a:cubicBezTo>
                <a:lnTo>
                  <a:pt x="116" y="397"/>
                </a:lnTo>
                <a:lnTo>
                  <a:pt x="241" y="397"/>
                </a:lnTo>
                <a:lnTo>
                  <a:pt x="241" y="280"/>
                </a:lnTo>
                <a:lnTo>
                  <a:pt x="241" y="280"/>
                </a:lnTo>
                <a:cubicBezTo>
                  <a:pt x="241" y="260"/>
                  <a:pt x="255" y="251"/>
                  <a:pt x="286" y="251"/>
                </a:cubicBezTo>
                <a:lnTo>
                  <a:pt x="286" y="251"/>
                </a:lnTo>
                <a:cubicBezTo>
                  <a:pt x="297" y="251"/>
                  <a:pt x="309" y="252"/>
                  <a:pt x="317" y="258"/>
                </a:cubicBezTo>
                <a:lnTo>
                  <a:pt x="317" y="258"/>
                </a:lnTo>
                <a:cubicBezTo>
                  <a:pt x="325" y="262"/>
                  <a:pt x="331" y="269"/>
                  <a:pt x="331" y="280"/>
                </a:cubicBezTo>
                <a:lnTo>
                  <a:pt x="331" y="397"/>
                </a:lnTo>
                <a:lnTo>
                  <a:pt x="372" y="397"/>
                </a:lnTo>
                <a:lnTo>
                  <a:pt x="372" y="397"/>
                </a:lnTo>
                <a:cubicBezTo>
                  <a:pt x="383" y="397"/>
                  <a:pt x="390" y="402"/>
                  <a:pt x="394" y="411"/>
                </a:cubicBezTo>
                <a:lnTo>
                  <a:pt x="394" y="411"/>
                </a:lnTo>
                <a:cubicBezTo>
                  <a:pt x="400" y="417"/>
                  <a:pt x="403" y="428"/>
                  <a:pt x="403" y="440"/>
                </a:cubicBezTo>
                <a:lnTo>
                  <a:pt x="403" y="440"/>
                </a:lnTo>
                <a:cubicBezTo>
                  <a:pt x="403" y="450"/>
                  <a:pt x="400" y="459"/>
                  <a:pt x="393" y="469"/>
                </a:cubicBezTo>
                <a:lnTo>
                  <a:pt x="393" y="469"/>
                </a:lnTo>
                <a:cubicBezTo>
                  <a:pt x="387" y="476"/>
                  <a:pt x="380" y="480"/>
                  <a:pt x="372" y="480"/>
                </a:cubicBezTo>
                <a:lnTo>
                  <a:pt x="331" y="480"/>
                </a:lnTo>
                <a:lnTo>
                  <a:pt x="331" y="591"/>
                </a:lnTo>
                <a:lnTo>
                  <a:pt x="331" y="591"/>
                </a:lnTo>
                <a:cubicBezTo>
                  <a:pt x="331" y="600"/>
                  <a:pt x="325" y="606"/>
                  <a:pt x="317" y="613"/>
                </a:cubicBezTo>
                <a:lnTo>
                  <a:pt x="317" y="613"/>
                </a:lnTo>
                <a:cubicBezTo>
                  <a:pt x="308" y="618"/>
                  <a:pt x="297" y="620"/>
                  <a:pt x="286" y="620"/>
                </a:cubicBezTo>
                <a:lnTo>
                  <a:pt x="286" y="620"/>
                </a:lnTo>
                <a:cubicBezTo>
                  <a:pt x="273" y="620"/>
                  <a:pt x="262" y="618"/>
                  <a:pt x="254" y="613"/>
                </a:cubicBezTo>
                <a:lnTo>
                  <a:pt x="254" y="613"/>
                </a:lnTo>
                <a:cubicBezTo>
                  <a:pt x="245" y="606"/>
                  <a:pt x="241" y="600"/>
                  <a:pt x="241" y="591"/>
                </a:cubicBezTo>
                <a:lnTo>
                  <a:pt x="241" y="480"/>
                </a:lnTo>
                <a:lnTo>
                  <a:pt x="32" y="480"/>
                </a:lnTo>
                <a:lnTo>
                  <a:pt x="32" y="480"/>
                </a:lnTo>
                <a:cubicBezTo>
                  <a:pt x="22" y="480"/>
                  <a:pt x="15" y="478"/>
                  <a:pt x="9" y="474"/>
                </a:cubicBezTo>
                <a:lnTo>
                  <a:pt x="9" y="474"/>
                </a:lnTo>
                <a:cubicBezTo>
                  <a:pt x="3" y="466"/>
                  <a:pt x="0" y="459"/>
                  <a:pt x="0" y="449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18" name="Freeform 522"/>
          <p:cNvSpPr>
            <a:spLocks noChangeArrowheads="1"/>
          </p:cNvSpPr>
          <p:nvPr/>
        </p:nvSpPr>
        <p:spPr bwMode="auto">
          <a:xfrm>
            <a:off x="4328107" y="3434557"/>
            <a:ext cx="836346" cy="1219080"/>
          </a:xfrm>
          <a:custGeom>
            <a:avLst/>
            <a:gdLst>
              <a:gd name="T0" fmla="*/ 1821 w 1822"/>
              <a:gd name="T1" fmla="*/ 911 h 2656"/>
              <a:gd name="T2" fmla="*/ 1821 w 1822"/>
              <a:gd name="T3" fmla="*/ 911 h 2656"/>
              <a:gd name="T4" fmla="*/ 912 w 1822"/>
              <a:gd name="T5" fmla="*/ 2655 h 2656"/>
              <a:gd name="T6" fmla="*/ 912 w 1822"/>
              <a:gd name="T7" fmla="*/ 2655 h 2656"/>
              <a:gd name="T8" fmla="*/ 0 w 1822"/>
              <a:gd name="T9" fmla="*/ 911 h 2656"/>
              <a:gd name="T10" fmla="*/ 0 w 1822"/>
              <a:gd name="T11" fmla="*/ 911 h 2656"/>
              <a:gd name="T12" fmla="*/ 912 w 1822"/>
              <a:gd name="T13" fmla="*/ 0 h 2656"/>
              <a:gd name="T14" fmla="*/ 912 w 1822"/>
              <a:gd name="T15" fmla="*/ 0 h 2656"/>
              <a:gd name="T16" fmla="*/ 1821 w 1822"/>
              <a:gd name="T17" fmla="*/ 911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22" h="2656">
                <a:moveTo>
                  <a:pt x="1821" y="911"/>
                </a:moveTo>
                <a:lnTo>
                  <a:pt x="1821" y="911"/>
                </a:lnTo>
                <a:cubicBezTo>
                  <a:pt x="1821" y="1633"/>
                  <a:pt x="912" y="2655"/>
                  <a:pt x="912" y="2655"/>
                </a:cubicBezTo>
                <a:lnTo>
                  <a:pt x="912" y="2655"/>
                </a:lnTo>
                <a:cubicBezTo>
                  <a:pt x="912" y="2655"/>
                  <a:pt x="0" y="1617"/>
                  <a:pt x="0" y="911"/>
                </a:cubicBezTo>
                <a:lnTo>
                  <a:pt x="0" y="911"/>
                </a:lnTo>
                <a:cubicBezTo>
                  <a:pt x="0" y="409"/>
                  <a:pt x="408" y="0"/>
                  <a:pt x="912" y="0"/>
                </a:cubicBezTo>
                <a:lnTo>
                  <a:pt x="912" y="0"/>
                </a:lnTo>
                <a:cubicBezTo>
                  <a:pt x="1414" y="0"/>
                  <a:pt x="1821" y="409"/>
                  <a:pt x="1821" y="91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19" name="Freeform 523"/>
          <p:cNvSpPr>
            <a:spLocks noChangeArrowheads="1"/>
          </p:cNvSpPr>
          <p:nvPr/>
        </p:nvSpPr>
        <p:spPr bwMode="auto">
          <a:xfrm>
            <a:off x="4747293" y="3434557"/>
            <a:ext cx="417161" cy="1219080"/>
          </a:xfrm>
          <a:custGeom>
            <a:avLst/>
            <a:gdLst>
              <a:gd name="T0" fmla="*/ 0 w 910"/>
              <a:gd name="T1" fmla="*/ 0 h 2656"/>
              <a:gd name="T2" fmla="*/ 0 w 910"/>
              <a:gd name="T3" fmla="*/ 2655 h 2656"/>
              <a:gd name="T4" fmla="*/ 0 w 910"/>
              <a:gd name="T5" fmla="*/ 2655 h 2656"/>
              <a:gd name="T6" fmla="*/ 909 w 910"/>
              <a:gd name="T7" fmla="*/ 911 h 2656"/>
              <a:gd name="T8" fmla="*/ 909 w 910"/>
              <a:gd name="T9" fmla="*/ 911 h 2656"/>
              <a:gd name="T10" fmla="*/ 0 w 910"/>
              <a:gd name="T11" fmla="*/ 0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0" h="2656">
                <a:moveTo>
                  <a:pt x="0" y="0"/>
                </a:moveTo>
                <a:lnTo>
                  <a:pt x="0" y="2655"/>
                </a:lnTo>
                <a:lnTo>
                  <a:pt x="0" y="2655"/>
                </a:lnTo>
                <a:cubicBezTo>
                  <a:pt x="0" y="2655"/>
                  <a:pt x="909" y="1633"/>
                  <a:pt x="909" y="911"/>
                </a:cubicBezTo>
                <a:lnTo>
                  <a:pt x="909" y="911"/>
                </a:lnTo>
                <a:cubicBezTo>
                  <a:pt x="909" y="409"/>
                  <a:pt x="502" y="0"/>
                  <a:pt x="0" y="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20" name="Freeform 524"/>
          <p:cNvSpPr>
            <a:spLocks noChangeArrowheads="1"/>
          </p:cNvSpPr>
          <p:nvPr/>
        </p:nvSpPr>
        <p:spPr bwMode="auto">
          <a:xfrm>
            <a:off x="4433410" y="3539858"/>
            <a:ext cx="627766" cy="625741"/>
          </a:xfrm>
          <a:custGeom>
            <a:avLst/>
            <a:gdLst>
              <a:gd name="T0" fmla="*/ 1365 w 1366"/>
              <a:gd name="T1" fmla="*/ 682 h 1364"/>
              <a:gd name="T2" fmla="*/ 1365 w 1366"/>
              <a:gd name="T3" fmla="*/ 682 h 1364"/>
              <a:gd name="T4" fmla="*/ 684 w 1366"/>
              <a:gd name="T5" fmla="*/ 1363 h 1364"/>
              <a:gd name="T6" fmla="*/ 684 w 1366"/>
              <a:gd name="T7" fmla="*/ 1363 h 1364"/>
              <a:gd name="T8" fmla="*/ 0 w 1366"/>
              <a:gd name="T9" fmla="*/ 682 h 1364"/>
              <a:gd name="T10" fmla="*/ 0 w 1366"/>
              <a:gd name="T11" fmla="*/ 682 h 1364"/>
              <a:gd name="T12" fmla="*/ 684 w 1366"/>
              <a:gd name="T13" fmla="*/ 0 h 1364"/>
              <a:gd name="T14" fmla="*/ 684 w 1366"/>
              <a:gd name="T15" fmla="*/ 0 h 1364"/>
              <a:gd name="T16" fmla="*/ 1365 w 1366"/>
              <a:gd name="T17" fmla="*/ 682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66" h="1364">
                <a:moveTo>
                  <a:pt x="1365" y="682"/>
                </a:moveTo>
                <a:lnTo>
                  <a:pt x="1365" y="682"/>
                </a:lnTo>
                <a:cubicBezTo>
                  <a:pt x="1365" y="1059"/>
                  <a:pt x="1060" y="1363"/>
                  <a:pt x="684" y="1363"/>
                </a:cubicBezTo>
                <a:lnTo>
                  <a:pt x="684" y="1363"/>
                </a:lnTo>
                <a:cubicBezTo>
                  <a:pt x="307" y="1363"/>
                  <a:pt x="0" y="1059"/>
                  <a:pt x="0" y="682"/>
                </a:cubicBezTo>
                <a:lnTo>
                  <a:pt x="0" y="682"/>
                </a:lnTo>
                <a:cubicBezTo>
                  <a:pt x="0" y="306"/>
                  <a:pt x="307" y="0"/>
                  <a:pt x="684" y="0"/>
                </a:cubicBezTo>
                <a:lnTo>
                  <a:pt x="684" y="0"/>
                </a:lnTo>
                <a:cubicBezTo>
                  <a:pt x="1060" y="0"/>
                  <a:pt x="1365" y="306"/>
                  <a:pt x="1365" y="682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21" name="Freeform 525"/>
          <p:cNvSpPr>
            <a:spLocks noChangeArrowheads="1"/>
          </p:cNvSpPr>
          <p:nvPr/>
        </p:nvSpPr>
        <p:spPr bwMode="auto">
          <a:xfrm>
            <a:off x="4656165" y="3691739"/>
            <a:ext cx="172130" cy="285531"/>
          </a:xfrm>
          <a:custGeom>
            <a:avLst/>
            <a:gdLst>
              <a:gd name="T0" fmla="*/ 0 w 373"/>
              <a:gd name="T1" fmla="*/ 591 h 621"/>
              <a:gd name="T2" fmla="*/ 0 w 373"/>
              <a:gd name="T3" fmla="*/ 508 h 621"/>
              <a:gd name="T4" fmla="*/ 0 w 373"/>
              <a:gd name="T5" fmla="*/ 508 h 621"/>
              <a:gd name="T6" fmla="*/ 28 w 373"/>
              <a:gd name="T7" fmla="*/ 434 h 621"/>
              <a:gd name="T8" fmla="*/ 28 w 373"/>
              <a:gd name="T9" fmla="*/ 434 h 621"/>
              <a:gd name="T10" fmla="*/ 99 w 373"/>
              <a:gd name="T11" fmla="*/ 368 h 621"/>
              <a:gd name="T12" fmla="*/ 180 w 373"/>
              <a:gd name="T13" fmla="*/ 308 h 621"/>
              <a:gd name="T14" fmla="*/ 180 w 373"/>
              <a:gd name="T15" fmla="*/ 308 h 621"/>
              <a:gd name="T16" fmla="*/ 249 w 373"/>
              <a:gd name="T17" fmla="*/ 242 h 621"/>
              <a:gd name="T18" fmla="*/ 249 w 373"/>
              <a:gd name="T19" fmla="*/ 242 h 621"/>
              <a:gd name="T20" fmla="*/ 279 w 373"/>
              <a:gd name="T21" fmla="*/ 172 h 621"/>
              <a:gd name="T22" fmla="*/ 279 w 373"/>
              <a:gd name="T23" fmla="*/ 172 h 621"/>
              <a:gd name="T24" fmla="*/ 254 w 373"/>
              <a:gd name="T25" fmla="*/ 110 h 621"/>
              <a:gd name="T26" fmla="*/ 254 w 373"/>
              <a:gd name="T27" fmla="*/ 110 h 621"/>
              <a:gd name="T28" fmla="*/ 186 w 373"/>
              <a:gd name="T29" fmla="*/ 82 h 621"/>
              <a:gd name="T30" fmla="*/ 186 w 373"/>
              <a:gd name="T31" fmla="*/ 82 h 621"/>
              <a:gd name="T32" fmla="*/ 125 w 373"/>
              <a:gd name="T33" fmla="*/ 103 h 621"/>
              <a:gd name="T34" fmla="*/ 125 w 373"/>
              <a:gd name="T35" fmla="*/ 103 h 621"/>
              <a:gd name="T36" fmla="*/ 101 w 373"/>
              <a:gd name="T37" fmla="*/ 165 h 621"/>
              <a:gd name="T38" fmla="*/ 101 w 373"/>
              <a:gd name="T39" fmla="*/ 165 h 621"/>
              <a:gd name="T40" fmla="*/ 87 w 373"/>
              <a:gd name="T41" fmla="*/ 190 h 621"/>
              <a:gd name="T42" fmla="*/ 87 w 373"/>
              <a:gd name="T43" fmla="*/ 190 h 621"/>
              <a:gd name="T44" fmla="*/ 53 w 373"/>
              <a:gd name="T45" fmla="*/ 201 h 621"/>
              <a:gd name="T46" fmla="*/ 53 w 373"/>
              <a:gd name="T47" fmla="*/ 201 h 621"/>
              <a:gd name="T48" fmla="*/ 12 w 373"/>
              <a:gd name="T49" fmla="*/ 150 h 621"/>
              <a:gd name="T50" fmla="*/ 12 w 373"/>
              <a:gd name="T51" fmla="*/ 150 h 621"/>
              <a:gd name="T52" fmla="*/ 63 w 373"/>
              <a:gd name="T53" fmla="*/ 42 h 621"/>
              <a:gd name="T54" fmla="*/ 63 w 373"/>
              <a:gd name="T55" fmla="*/ 42 h 621"/>
              <a:gd name="T56" fmla="*/ 186 w 373"/>
              <a:gd name="T57" fmla="*/ 0 h 621"/>
              <a:gd name="T58" fmla="*/ 186 w 373"/>
              <a:gd name="T59" fmla="*/ 0 h 621"/>
              <a:gd name="T60" fmla="*/ 315 w 373"/>
              <a:gd name="T61" fmla="*/ 47 h 621"/>
              <a:gd name="T62" fmla="*/ 315 w 373"/>
              <a:gd name="T63" fmla="*/ 47 h 621"/>
              <a:gd name="T64" fmla="*/ 368 w 373"/>
              <a:gd name="T65" fmla="*/ 168 h 621"/>
              <a:gd name="T66" fmla="*/ 368 w 373"/>
              <a:gd name="T67" fmla="*/ 168 h 621"/>
              <a:gd name="T68" fmla="*/ 339 w 373"/>
              <a:gd name="T69" fmla="*/ 265 h 621"/>
              <a:gd name="T70" fmla="*/ 339 w 373"/>
              <a:gd name="T71" fmla="*/ 265 h 621"/>
              <a:gd name="T72" fmla="*/ 270 w 373"/>
              <a:gd name="T73" fmla="*/ 340 h 621"/>
              <a:gd name="T74" fmla="*/ 270 w 373"/>
              <a:gd name="T75" fmla="*/ 340 h 621"/>
              <a:gd name="T76" fmla="*/ 189 w 373"/>
              <a:gd name="T77" fmla="*/ 399 h 621"/>
              <a:gd name="T78" fmla="*/ 189 w 373"/>
              <a:gd name="T79" fmla="*/ 399 h 621"/>
              <a:gd name="T80" fmla="*/ 120 w 373"/>
              <a:gd name="T81" fmla="*/ 454 h 621"/>
              <a:gd name="T82" fmla="*/ 120 w 373"/>
              <a:gd name="T83" fmla="*/ 454 h 621"/>
              <a:gd name="T84" fmla="*/ 92 w 373"/>
              <a:gd name="T85" fmla="*/ 508 h 621"/>
              <a:gd name="T86" fmla="*/ 92 w 373"/>
              <a:gd name="T87" fmla="*/ 541 h 621"/>
              <a:gd name="T88" fmla="*/ 343 w 373"/>
              <a:gd name="T89" fmla="*/ 541 h 621"/>
              <a:gd name="T90" fmla="*/ 343 w 373"/>
              <a:gd name="T91" fmla="*/ 541 h 621"/>
              <a:gd name="T92" fmla="*/ 364 w 373"/>
              <a:gd name="T93" fmla="*/ 552 h 621"/>
              <a:gd name="T94" fmla="*/ 364 w 373"/>
              <a:gd name="T95" fmla="*/ 552 h 621"/>
              <a:gd name="T96" fmla="*/ 372 w 373"/>
              <a:gd name="T97" fmla="*/ 580 h 621"/>
              <a:gd name="T98" fmla="*/ 372 w 373"/>
              <a:gd name="T99" fmla="*/ 580 h 621"/>
              <a:gd name="T100" fmla="*/ 364 w 373"/>
              <a:gd name="T101" fmla="*/ 608 h 621"/>
              <a:gd name="T102" fmla="*/ 364 w 373"/>
              <a:gd name="T103" fmla="*/ 608 h 621"/>
              <a:gd name="T104" fmla="*/ 343 w 373"/>
              <a:gd name="T105" fmla="*/ 620 h 621"/>
              <a:gd name="T106" fmla="*/ 40 w 373"/>
              <a:gd name="T107" fmla="*/ 620 h 621"/>
              <a:gd name="T108" fmla="*/ 40 w 373"/>
              <a:gd name="T109" fmla="*/ 620 h 621"/>
              <a:gd name="T110" fmla="*/ 13 w 373"/>
              <a:gd name="T111" fmla="*/ 613 h 621"/>
              <a:gd name="T112" fmla="*/ 13 w 373"/>
              <a:gd name="T113" fmla="*/ 613 h 621"/>
              <a:gd name="T114" fmla="*/ 0 w 373"/>
              <a:gd name="T115" fmla="*/ 591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73" h="621">
                <a:moveTo>
                  <a:pt x="0" y="591"/>
                </a:moveTo>
                <a:lnTo>
                  <a:pt x="0" y="508"/>
                </a:lnTo>
                <a:lnTo>
                  <a:pt x="0" y="508"/>
                </a:lnTo>
                <a:cubicBezTo>
                  <a:pt x="0" y="482"/>
                  <a:pt x="11" y="457"/>
                  <a:pt x="28" y="434"/>
                </a:cubicBezTo>
                <a:lnTo>
                  <a:pt x="28" y="434"/>
                </a:lnTo>
                <a:cubicBezTo>
                  <a:pt x="47" y="409"/>
                  <a:pt x="70" y="387"/>
                  <a:pt x="99" y="368"/>
                </a:cubicBezTo>
                <a:lnTo>
                  <a:pt x="180" y="308"/>
                </a:lnTo>
                <a:lnTo>
                  <a:pt x="180" y="308"/>
                </a:lnTo>
                <a:cubicBezTo>
                  <a:pt x="208" y="289"/>
                  <a:pt x="230" y="267"/>
                  <a:pt x="249" y="242"/>
                </a:cubicBezTo>
                <a:lnTo>
                  <a:pt x="249" y="242"/>
                </a:lnTo>
                <a:cubicBezTo>
                  <a:pt x="268" y="218"/>
                  <a:pt x="279" y="195"/>
                  <a:pt x="279" y="172"/>
                </a:cubicBezTo>
                <a:lnTo>
                  <a:pt x="279" y="172"/>
                </a:lnTo>
                <a:cubicBezTo>
                  <a:pt x="279" y="148"/>
                  <a:pt x="270" y="126"/>
                  <a:pt x="254" y="110"/>
                </a:cubicBezTo>
                <a:lnTo>
                  <a:pt x="254" y="110"/>
                </a:lnTo>
                <a:cubicBezTo>
                  <a:pt x="239" y="91"/>
                  <a:pt x="217" y="82"/>
                  <a:pt x="186" y="82"/>
                </a:cubicBezTo>
                <a:lnTo>
                  <a:pt x="186" y="82"/>
                </a:lnTo>
                <a:cubicBezTo>
                  <a:pt x="162" y="82"/>
                  <a:pt x="141" y="89"/>
                  <a:pt x="125" y="103"/>
                </a:cubicBezTo>
                <a:lnTo>
                  <a:pt x="125" y="103"/>
                </a:lnTo>
                <a:cubicBezTo>
                  <a:pt x="108" y="117"/>
                  <a:pt x="101" y="138"/>
                  <a:pt x="101" y="165"/>
                </a:cubicBezTo>
                <a:lnTo>
                  <a:pt x="101" y="165"/>
                </a:lnTo>
                <a:cubicBezTo>
                  <a:pt x="101" y="176"/>
                  <a:pt x="95" y="183"/>
                  <a:pt x="87" y="190"/>
                </a:cubicBezTo>
                <a:lnTo>
                  <a:pt x="87" y="190"/>
                </a:lnTo>
                <a:cubicBezTo>
                  <a:pt x="78" y="197"/>
                  <a:pt x="67" y="201"/>
                  <a:pt x="53" y="201"/>
                </a:cubicBezTo>
                <a:lnTo>
                  <a:pt x="53" y="201"/>
                </a:lnTo>
                <a:cubicBezTo>
                  <a:pt x="27" y="201"/>
                  <a:pt x="12" y="183"/>
                  <a:pt x="12" y="150"/>
                </a:cubicBezTo>
                <a:lnTo>
                  <a:pt x="12" y="150"/>
                </a:lnTo>
                <a:cubicBezTo>
                  <a:pt x="12" y="105"/>
                  <a:pt x="29" y="71"/>
                  <a:pt x="63" y="42"/>
                </a:cubicBezTo>
                <a:lnTo>
                  <a:pt x="63" y="42"/>
                </a:lnTo>
                <a:cubicBezTo>
                  <a:pt x="99" y="13"/>
                  <a:pt x="139" y="0"/>
                  <a:pt x="186" y="0"/>
                </a:cubicBezTo>
                <a:lnTo>
                  <a:pt x="186" y="0"/>
                </a:lnTo>
                <a:cubicBezTo>
                  <a:pt x="236" y="0"/>
                  <a:pt x="280" y="16"/>
                  <a:pt x="315" y="47"/>
                </a:cubicBezTo>
                <a:lnTo>
                  <a:pt x="315" y="47"/>
                </a:lnTo>
                <a:cubicBezTo>
                  <a:pt x="351" y="78"/>
                  <a:pt x="368" y="118"/>
                  <a:pt x="368" y="168"/>
                </a:cubicBezTo>
                <a:lnTo>
                  <a:pt x="368" y="168"/>
                </a:lnTo>
                <a:cubicBezTo>
                  <a:pt x="368" y="202"/>
                  <a:pt x="357" y="235"/>
                  <a:pt x="339" y="265"/>
                </a:cubicBezTo>
                <a:lnTo>
                  <a:pt x="339" y="265"/>
                </a:lnTo>
                <a:cubicBezTo>
                  <a:pt x="321" y="294"/>
                  <a:pt x="297" y="319"/>
                  <a:pt x="270" y="340"/>
                </a:cubicBezTo>
                <a:lnTo>
                  <a:pt x="270" y="340"/>
                </a:lnTo>
                <a:cubicBezTo>
                  <a:pt x="243" y="361"/>
                  <a:pt x="217" y="379"/>
                  <a:pt x="189" y="399"/>
                </a:cubicBezTo>
                <a:lnTo>
                  <a:pt x="189" y="399"/>
                </a:lnTo>
                <a:cubicBezTo>
                  <a:pt x="163" y="416"/>
                  <a:pt x="141" y="435"/>
                  <a:pt x="120" y="454"/>
                </a:cubicBezTo>
                <a:lnTo>
                  <a:pt x="120" y="454"/>
                </a:lnTo>
                <a:cubicBezTo>
                  <a:pt x="103" y="474"/>
                  <a:pt x="92" y="491"/>
                  <a:pt x="92" y="508"/>
                </a:cubicBezTo>
                <a:lnTo>
                  <a:pt x="92" y="541"/>
                </a:lnTo>
                <a:lnTo>
                  <a:pt x="343" y="541"/>
                </a:lnTo>
                <a:lnTo>
                  <a:pt x="343" y="541"/>
                </a:lnTo>
                <a:cubicBezTo>
                  <a:pt x="351" y="541"/>
                  <a:pt x="357" y="545"/>
                  <a:pt x="364" y="552"/>
                </a:cubicBezTo>
                <a:lnTo>
                  <a:pt x="364" y="552"/>
                </a:lnTo>
                <a:cubicBezTo>
                  <a:pt x="369" y="560"/>
                  <a:pt x="372" y="568"/>
                  <a:pt x="372" y="580"/>
                </a:cubicBezTo>
                <a:lnTo>
                  <a:pt x="372" y="580"/>
                </a:lnTo>
                <a:cubicBezTo>
                  <a:pt x="372" y="591"/>
                  <a:pt x="369" y="600"/>
                  <a:pt x="364" y="608"/>
                </a:cubicBezTo>
                <a:lnTo>
                  <a:pt x="364" y="608"/>
                </a:lnTo>
                <a:cubicBezTo>
                  <a:pt x="357" y="617"/>
                  <a:pt x="351" y="620"/>
                  <a:pt x="343" y="620"/>
                </a:cubicBezTo>
                <a:lnTo>
                  <a:pt x="40" y="620"/>
                </a:lnTo>
                <a:lnTo>
                  <a:pt x="40" y="620"/>
                </a:lnTo>
                <a:cubicBezTo>
                  <a:pt x="31" y="620"/>
                  <a:pt x="22" y="617"/>
                  <a:pt x="13" y="613"/>
                </a:cubicBezTo>
                <a:lnTo>
                  <a:pt x="13" y="613"/>
                </a:lnTo>
                <a:cubicBezTo>
                  <a:pt x="4" y="606"/>
                  <a:pt x="0" y="600"/>
                  <a:pt x="0" y="59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22" name="Freeform 526"/>
          <p:cNvSpPr>
            <a:spLocks noChangeArrowheads="1"/>
          </p:cNvSpPr>
          <p:nvPr/>
        </p:nvSpPr>
        <p:spPr bwMode="auto">
          <a:xfrm>
            <a:off x="6784493" y="2818942"/>
            <a:ext cx="836345" cy="1219080"/>
          </a:xfrm>
          <a:custGeom>
            <a:avLst/>
            <a:gdLst>
              <a:gd name="T0" fmla="*/ 1821 w 1822"/>
              <a:gd name="T1" fmla="*/ 911 h 2656"/>
              <a:gd name="T2" fmla="*/ 1821 w 1822"/>
              <a:gd name="T3" fmla="*/ 911 h 2656"/>
              <a:gd name="T4" fmla="*/ 911 w 1822"/>
              <a:gd name="T5" fmla="*/ 2655 h 2656"/>
              <a:gd name="T6" fmla="*/ 911 w 1822"/>
              <a:gd name="T7" fmla="*/ 2655 h 2656"/>
              <a:gd name="T8" fmla="*/ 0 w 1822"/>
              <a:gd name="T9" fmla="*/ 911 h 2656"/>
              <a:gd name="T10" fmla="*/ 0 w 1822"/>
              <a:gd name="T11" fmla="*/ 911 h 2656"/>
              <a:gd name="T12" fmla="*/ 911 w 1822"/>
              <a:gd name="T13" fmla="*/ 0 h 2656"/>
              <a:gd name="T14" fmla="*/ 911 w 1822"/>
              <a:gd name="T15" fmla="*/ 0 h 2656"/>
              <a:gd name="T16" fmla="*/ 1821 w 1822"/>
              <a:gd name="T17" fmla="*/ 911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22" h="2656">
                <a:moveTo>
                  <a:pt x="1821" y="911"/>
                </a:moveTo>
                <a:lnTo>
                  <a:pt x="1821" y="911"/>
                </a:lnTo>
                <a:cubicBezTo>
                  <a:pt x="1821" y="1634"/>
                  <a:pt x="911" y="2655"/>
                  <a:pt x="911" y="2655"/>
                </a:cubicBezTo>
                <a:lnTo>
                  <a:pt x="911" y="2655"/>
                </a:lnTo>
                <a:cubicBezTo>
                  <a:pt x="911" y="2655"/>
                  <a:pt x="0" y="1616"/>
                  <a:pt x="0" y="911"/>
                </a:cubicBezTo>
                <a:lnTo>
                  <a:pt x="0" y="911"/>
                </a:lnTo>
                <a:cubicBezTo>
                  <a:pt x="0" y="408"/>
                  <a:pt x="409" y="0"/>
                  <a:pt x="911" y="0"/>
                </a:cubicBezTo>
                <a:lnTo>
                  <a:pt x="911" y="0"/>
                </a:lnTo>
                <a:cubicBezTo>
                  <a:pt x="1414" y="0"/>
                  <a:pt x="1821" y="408"/>
                  <a:pt x="1821" y="91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23" name="Freeform 527"/>
          <p:cNvSpPr>
            <a:spLocks noChangeArrowheads="1"/>
          </p:cNvSpPr>
          <p:nvPr/>
        </p:nvSpPr>
        <p:spPr bwMode="auto">
          <a:xfrm>
            <a:off x="7201653" y="2818942"/>
            <a:ext cx="419185" cy="1219080"/>
          </a:xfrm>
          <a:custGeom>
            <a:avLst/>
            <a:gdLst>
              <a:gd name="T0" fmla="*/ 0 w 911"/>
              <a:gd name="T1" fmla="*/ 0 h 2656"/>
              <a:gd name="T2" fmla="*/ 0 w 911"/>
              <a:gd name="T3" fmla="*/ 2655 h 2656"/>
              <a:gd name="T4" fmla="*/ 0 w 911"/>
              <a:gd name="T5" fmla="*/ 2655 h 2656"/>
              <a:gd name="T6" fmla="*/ 910 w 911"/>
              <a:gd name="T7" fmla="*/ 911 h 2656"/>
              <a:gd name="T8" fmla="*/ 910 w 911"/>
              <a:gd name="T9" fmla="*/ 911 h 2656"/>
              <a:gd name="T10" fmla="*/ 0 w 911"/>
              <a:gd name="T11" fmla="*/ 0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1" h="2656">
                <a:moveTo>
                  <a:pt x="0" y="0"/>
                </a:moveTo>
                <a:lnTo>
                  <a:pt x="0" y="2655"/>
                </a:lnTo>
                <a:lnTo>
                  <a:pt x="0" y="2655"/>
                </a:lnTo>
                <a:cubicBezTo>
                  <a:pt x="0" y="2655"/>
                  <a:pt x="910" y="1634"/>
                  <a:pt x="910" y="911"/>
                </a:cubicBezTo>
                <a:lnTo>
                  <a:pt x="910" y="911"/>
                </a:lnTo>
                <a:cubicBezTo>
                  <a:pt x="910" y="408"/>
                  <a:pt x="503" y="0"/>
                  <a:pt x="0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24" name="Freeform 528"/>
          <p:cNvSpPr>
            <a:spLocks noChangeArrowheads="1"/>
          </p:cNvSpPr>
          <p:nvPr/>
        </p:nvSpPr>
        <p:spPr bwMode="auto">
          <a:xfrm>
            <a:off x="6889795" y="2924243"/>
            <a:ext cx="625740" cy="625741"/>
          </a:xfrm>
          <a:custGeom>
            <a:avLst/>
            <a:gdLst>
              <a:gd name="T0" fmla="*/ 1363 w 1364"/>
              <a:gd name="T1" fmla="*/ 681 h 1363"/>
              <a:gd name="T2" fmla="*/ 1363 w 1364"/>
              <a:gd name="T3" fmla="*/ 681 h 1363"/>
              <a:gd name="T4" fmla="*/ 682 w 1364"/>
              <a:gd name="T5" fmla="*/ 1362 h 1363"/>
              <a:gd name="T6" fmla="*/ 682 w 1364"/>
              <a:gd name="T7" fmla="*/ 1362 h 1363"/>
              <a:gd name="T8" fmla="*/ 0 w 1364"/>
              <a:gd name="T9" fmla="*/ 681 h 1363"/>
              <a:gd name="T10" fmla="*/ 0 w 1364"/>
              <a:gd name="T11" fmla="*/ 681 h 1363"/>
              <a:gd name="T12" fmla="*/ 682 w 1364"/>
              <a:gd name="T13" fmla="*/ 0 h 1363"/>
              <a:gd name="T14" fmla="*/ 682 w 1364"/>
              <a:gd name="T15" fmla="*/ 0 h 1363"/>
              <a:gd name="T16" fmla="*/ 1363 w 1364"/>
              <a:gd name="T17" fmla="*/ 681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64" h="1363">
                <a:moveTo>
                  <a:pt x="1363" y="681"/>
                </a:moveTo>
                <a:lnTo>
                  <a:pt x="1363" y="681"/>
                </a:lnTo>
                <a:cubicBezTo>
                  <a:pt x="1363" y="1056"/>
                  <a:pt x="1059" y="1362"/>
                  <a:pt x="682" y="1362"/>
                </a:cubicBezTo>
                <a:lnTo>
                  <a:pt x="682" y="1362"/>
                </a:lnTo>
                <a:cubicBezTo>
                  <a:pt x="306" y="1362"/>
                  <a:pt x="0" y="1056"/>
                  <a:pt x="0" y="681"/>
                </a:cubicBezTo>
                <a:lnTo>
                  <a:pt x="0" y="681"/>
                </a:lnTo>
                <a:cubicBezTo>
                  <a:pt x="0" y="304"/>
                  <a:pt x="306" y="0"/>
                  <a:pt x="682" y="0"/>
                </a:cubicBezTo>
                <a:lnTo>
                  <a:pt x="682" y="0"/>
                </a:lnTo>
                <a:cubicBezTo>
                  <a:pt x="1059" y="0"/>
                  <a:pt x="1363" y="304"/>
                  <a:pt x="1363" y="681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4625" name="Freeform 529"/>
          <p:cNvSpPr>
            <a:spLocks noChangeArrowheads="1"/>
          </p:cNvSpPr>
          <p:nvPr/>
        </p:nvSpPr>
        <p:spPr bwMode="auto">
          <a:xfrm>
            <a:off x="7120651" y="3076124"/>
            <a:ext cx="176179" cy="287557"/>
          </a:xfrm>
          <a:custGeom>
            <a:avLst/>
            <a:gdLst>
              <a:gd name="T0" fmla="*/ 0 w 383"/>
              <a:gd name="T1" fmla="*/ 477 h 626"/>
              <a:gd name="T2" fmla="*/ 10 w 383"/>
              <a:gd name="T3" fmla="*/ 448 h 626"/>
              <a:gd name="T4" fmla="*/ 42 w 383"/>
              <a:gd name="T5" fmla="*/ 439 h 626"/>
              <a:gd name="T6" fmla="*/ 79 w 383"/>
              <a:gd name="T7" fmla="*/ 448 h 626"/>
              <a:gd name="T8" fmla="*/ 89 w 383"/>
              <a:gd name="T9" fmla="*/ 473 h 626"/>
              <a:gd name="T10" fmla="*/ 114 w 383"/>
              <a:gd name="T11" fmla="*/ 524 h 626"/>
              <a:gd name="T12" fmla="*/ 189 w 383"/>
              <a:gd name="T13" fmla="*/ 546 h 626"/>
              <a:gd name="T14" fmla="*/ 267 w 383"/>
              <a:gd name="T15" fmla="*/ 521 h 626"/>
              <a:gd name="T16" fmla="*/ 292 w 383"/>
              <a:gd name="T17" fmla="*/ 425 h 626"/>
              <a:gd name="T18" fmla="*/ 188 w 383"/>
              <a:gd name="T19" fmla="*/ 333 h 626"/>
              <a:gd name="T20" fmla="*/ 160 w 383"/>
              <a:gd name="T21" fmla="*/ 297 h 626"/>
              <a:gd name="T22" fmla="*/ 188 w 383"/>
              <a:gd name="T23" fmla="*/ 260 h 626"/>
              <a:gd name="T24" fmla="*/ 253 w 383"/>
              <a:gd name="T25" fmla="*/ 241 h 626"/>
              <a:gd name="T26" fmla="*/ 277 w 383"/>
              <a:gd name="T27" fmla="*/ 167 h 626"/>
              <a:gd name="T28" fmla="*/ 192 w 383"/>
              <a:gd name="T29" fmla="*/ 79 h 626"/>
              <a:gd name="T30" fmla="*/ 123 w 383"/>
              <a:gd name="T31" fmla="*/ 100 h 626"/>
              <a:gd name="T32" fmla="*/ 103 w 383"/>
              <a:gd name="T33" fmla="*/ 150 h 626"/>
              <a:gd name="T34" fmla="*/ 60 w 383"/>
              <a:gd name="T35" fmla="*/ 185 h 626"/>
              <a:gd name="T36" fmla="*/ 22 w 383"/>
              <a:gd name="T37" fmla="*/ 178 h 626"/>
              <a:gd name="T38" fmla="*/ 15 w 383"/>
              <a:gd name="T39" fmla="*/ 144 h 626"/>
              <a:gd name="T40" fmla="*/ 22 w 383"/>
              <a:gd name="T41" fmla="*/ 99 h 626"/>
              <a:gd name="T42" fmla="*/ 50 w 383"/>
              <a:gd name="T43" fmla="*/ 52 h 626"/>
              <a:gd name="T44" fmla="*/ 105 w 383"/>
              <a:gd name="T45" fmla="*/ 15 h 626"/>
              <a:gd name="T46" fmla="*/ 192 w 383"/>
              <a:gd name="T47" fmla="*/ 0 h 626"/>
              <a:gd name="T48" fmla="*/ 364 w 383"/>
              <a:gd name="T49" fmla="*/ 151 h 626"/>
              <a:gd name="T50" fmla="*/ 344 w 383"/>
              <a:gd name="T51" fmla="*/ 241 h 626"/>
              <a:gd name="T52" fmla="*/ 294 w 383"/>
              <a:gd name="T53" fmla="*/ 293 h 626"/>
              <a:gd name="T54" fmla="*/ 382 w 383"/>
              <a:gd name="T55" fmla="*/ 425 h 626"/>
              <a:gd name="T56" fmla="*/ 382 w 383"/>
              <a:gd name="T57" fmla="*/ 441 h 626"/>
              <a:gd name="T58" fmla="*/ 328 w 383"/>
              <a:gd name="T59" fmla="*/ 581 h 626"/>
              <a:gd name="T60" fmla="*/ 188 w 383"/>
              <a:gd name="T61" fmla="*/ 625 h 626"/>
              <a:gd name="T62" fmla="*/ 49 w 383"/>
              <a:gd name="T63" fmla="*/ 580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3" h="626">
                <a:moveTo>
                  <a:pt x="0" y="477"/>
                </a:moveTo>
                <a:lnTo>
                  <a:pt x="0" y="477"/>
                </a:lnTo>
                <a:cubicBezTo>
                  <a:pt x="0" y="462"/>
                  <a:pt x="3" y="452"/>
                  <a:pt x="10" y="448"/>
                </a:cubicBezTo>
                <a:lnTo>
                  <a:pt x="10" y="448"/>
                </a:lnTo>
                <a:cubicBezTo>
                  <a:pt x="16" y="441"/>
                  <a:pt x="26" y="439"/>
                  <a:pt x="42" y="439"/>
                </a:cubicBezTo>
                <a:lnTo>
                  <a:pt x="42" y="439"/>
                </a:lnTo>
                <a:cubicBezTo>
                  <a:pt x="60" y="439"/>
                  <a:pt x="72" y="441"/>
                  <a:pt x="79" y="448"/>
                </a:cubicBezTo>
                <a:lnTo>
                  <a:pt x="79" y="448"/>
                </a:lnTo>
                <a:cubicBezTo>
                  <a:pt x="85" y="452"/>
                  <a:pt x="89" y="461"/>
                  <a:pt x="89" y="473"/>
                </a:cubicBezTo>
                <a:lnTo>
                  <a:pt x="89" y="473"/>
                </a:lnTo>
                <a:cubicBezTo>
                  <a:pt x="89" y="493"/>
                  <a:pt x="97" y="510"/>
                  <a:pt x="114" y="524"/>
                </a:cubicBezTo>
                <a:lnTo>
                  <a:pt x="114" y="524"/>
                </a:lnTo>
                <a:cubicBezTo>
                  <a:pt x="132" y="539"/>
                  <a:pt x="157" y="546"/>
                  <a:pt x="189" y="546"/>
                </a:cubicBezTo>
                <a:lnTo>
                  <a:pt x="189" y="546"/>
                </a:lnTo>
                <a:cubicBezTo>
                  <a:pt x="224" y="546"/>
                  <a:pt x="249" y="537"/>
                  <a:pt x="267" y="521"/>
                </a:cubicBezTo>
                <a:lnTo>
                  <a:pt x="267" y="521"/>
                </a:lnTo>
                <a:cubicBezTo>
                  <a:pt x="283" y="503"/>
                  <a:pt x="292" y="478"/>
                  <a:pt x="292" y="441"/>
                </a:cubicBezTo>
                <a:lnTo>
                  <a:pt x="292" y="425"/>
                </a:lnTo>
                <a:lnTo>
                  <a:pt x="292" y="425"/>
                </a:lnTo>
                <a:cubicBezTo>
                  <a:pt x="292" y="364"/>
                  <a:pt x="258" y="333"/>
                  <a:pt x="188" y="333"/>
                </a:cubicBezTo>
                <a:lnTo>
                  <a:pt x="188" y="333"/>
                </a:lnTo>
                <a:cubicBezTo>
                  <a:pt x="168" y="333"/>
                  <a:pt x="160" y="322"/>
                  <a:pt x="160" y="297"/>
                </a:cubicBezTo>
                <a:lnTo>
                  <a:pt x="160" y="297"/>
                </a:lnTo>
                <a:cubicBezTo>
                  <a:pt x="160" y="273"/>
                  <a:pt x="168" y="260"/>
                  <a:pt x="188" y="260"/>
                </a:cubicBezTo>
                <a:lnTo>
                  <a:pt x="188" y="260"/>
                </a:lnTo>
                <a:cubicBezTo>
                  <a:pt x="217" y="260"/>
                  <a:pt x="239" y="254"/>
                  <a:pt x="253" y="241"/>
                </a:cubicBezTo>
                <a:lnTo>
                  <a:pt x="253" y="241"/>
                </a:lnTo>
                <a:cubicBezTo>
                  <a:pt x="268" y="227"/>
                  <a:pt x="277" y="203"/>
                  <a:pt x="277" y="167"/>
                </a:cubicBezTo>
                <a:lnTo>
                  <a:pt x="277" y="167"/>
                </a:lnTo>
                <a:cubicBezTo>
                  <a:pt x="277" y="109"/>
                  <a:pt x="248" y="79"/>
                  <a:pt x="192" y="79"/>
                </a:cubicBezTo>
                <a:lnTo>
                  <a:pt x="192" y="79"/>
                </a:lnTo>
                <a:cubicBezTo>
                  <a:pt x="160" y="79"/>
                  <a:pt x="138" y="87"/>
                  <a:pt x="123" y="100"/>
                </a:cubicBezTo>
                <a:lnTo>
                  <a:pt x="123" y="100"/>
                </a:lnTo>
                <a:cubicBezTo>
                  <a:pt x="110" y="113"/>
                  <a:pt x="103" y="129"/>
                  <a:pt x="103" y="150"/>
                </a:cubicBezTo>
                <a:lnTo>
                  <a:pt x="103" y="150"/>
                </a:lnTo>
                <a:cubicBezTo>
                  <a:pt x="103" y="174"/>
                  <a:pt x="89" y="185"/>
                  <a:pt x="60" y="185"/>
                </a:cubicBezTo>
                <a:lnTo>
                  <a:pt x="60" y="185"/>
                </a:lnTo>
                <a:cubicBezTo>
                  <a:pt x="41" y="185"/>
                  <a:pt x="29" y="182"/>
                  <a:pt x="22" y="178"/>
                </a:cubicBezTo>
                <a:lnTo>
                  <a:pt x="22" y="178"/>
                </a:lnTo>
                <a:cubicBezTo>
                  <a:pt x="17" y="172"/>
                  <a:pt x="15" y="160"/>
                  <a:pt x="15" y="144"/>
                </a:cubicBezTo>
                <a:lnTo>
                  <a:pt x="15" y="144"/>
                </a:lnTo>
                <a:cubicBezTo>
                  <a:pt x="15" y="129"/>
                  <a:pt x="17" y="113"/>
                  <a:pt x="22" y="99"/>
                </a:cubicBezTo>
                <a:lnTo>
                  <a:pt x="22" y="99"/>
                </a:lnTo>
                <a:cubicBezTo>
                  <a:pt x="28" y="83"/>
                  <a:pt x="37" y="68"/>
                  <a:pt x="50" y="52"/>
                </a:cubicBezTo>
                <a:lnTo>
                  <a:pt x="50" y="52"/>
                </a:lnTo>
                <a:cubicBezTo>
                  <a:pt x="63" y="37"/>
                  <a:pt x="82" y="25"/>
                  <a:pt x="105" y="15"/>
                </a:cubicBezTo>
                <a:lnTo>
                  <a:pt x="105" y="15"/>
                </a:lnTo>
                <a:cubicBezTo>
                  <a:pt x="130" y="5"/>
                  <a:pt x="160" y="0"/>
                  <a:pt x="192" y="0"/>
                </a:cubicBezTo>
                <a:lnTo>
                  <a:pt x="192" y="0"/>
                </a:lnTo>
                <a:cubicBezTo>
                  <a:pt x="306" y="0"/>
                  <a:pt x="364" y="50"/>
                  <a:pt x="364" y="151"/>
                </a:cubicBezTo>
                <a:lnTo>
                  <a:pt x="364" y="151"/>
                </a:lnTo>
                <a:cubicBezTo>
                  <a:pt x="364" y="187"/>
                  <a:pt x="357" y="216"/>
                  <a:pt x="344" y="241"/>
                </a:cubicBezTo>
                <a:lnTo>
                  <a:pt x="344" y="241"/>
                </a:lnTo>
                <a:cubicBezTo>
                  <a:pt x="332" y="266"/>
                  <a:pt x="316" y="284"/>
                  <a:pt x="294" y="293"/>
                </a:cubicBezTo>
                <a:lnTo>
                  <a:pt x="294" y="293"/>
                </a:lnTo>
                <a:cubicBezTo>
                  <a:pt x="353" y="315"/>
                  <a:pt x="382" y="360"/>
                  <a:pt x="382" y="425"/>
                </a:cubicBezTo>
                <a:lnTo>
                  <a:pt x="382" y="441"/>
                </a:lnTo>
                <a:lnTo>
                  <a:pt x="382" y="441"/>
                </a:lnTo>
                <a:cubicBezTo>
                  <a:pt x="382" y="503"/>
                  <a:pt x="364" y="552"/>
                  <a:pt x="328" y="581"/>
                </a:cubicBezTo>
                <a:lnTo>
                  <a:pt x="328" y="581"/>
                </a:lnTo>
                <a:cubicBezTo>
                  <a:pt x="293" y="611"/>
                  <a:pt x="246" y="625"/>
                  <a:pt x="188" y="625"/>
                </a:cubicBezTo>
                <a:lnTo>
                  <a:pt x="188" y="625"/>
                </a:lnTo>
                <a:cubicBezTo>
                  <a:pt x="127" y="625"/>
                  <a:pt x="80" y="611"/>
                  <a:pt x="49" y="580"/>
                </a:cubicBezTo>
                <a:lnTo>
                  <a:pt x="49" y="580"/>
                </a:lnTo>
                <a:cubicBezTo>
                  <a:pt x="16" y="549"/>
                  <a:pt x="0" y="514"/>
                  <a:pt x="0" y="47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/>
          </a:p>
        </p:txBody>
      </p:sp>
      <p:sp>
        <p:nvSpPr>
          <p:cNvPr id="532" name="Subtitle 2"/>
          <p:cNvSpPr txBox="1">
            <a:spLocks/>
          </p:cNvSpPr>
          <p:nvPr/>
        </p:nvSpPr>
        <p:spPr>
          <a:xfrm>
            <a:off x="1935981" y="1285063"/>
            <a:ext cx="2047984" cy="847919"/>
          </a:xfrm>
          <a:prstGeom prst="rect">
            <a:avLst/>
          </a:prstGeom>
        </p:spPr>
        <p:txBody>
          <a:bodyPr vert="horz" wrap="square" lIns="108770" tIns="54385" rIns="108770" bIns="5438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20"/>
              </a:lnSpc>
            </a:pP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Regridding, Timestep corrections, AOI extraction, Monthly, yearly data </a:t>
            </a:r>
          </a:p>
        </p:txBody>
      </p:sp>
      <p:sp>
        <p:nvSpPr>
          <p:cNvPr id="533" name="TextBox 532"/>
          <p:cNvSpPr txBox="1"/>
          <p:nvPr/>
        </p:nvSpPr>
        <p:spPr>
          <a:xfrm>
            <a:off x="2109424" y="727921"/>
            <a:ext cx="1699504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Data Formatting</a:t>
            </a:r>
          </a:p>
        </p:txBody>
      </p:sp>
      <p:sp>
        <p:nvSpPr>
          <p:cNvPr id="536" name="Line 396"/>
          <p:cNvSpPr>
            <a:spLocks noChangeShapeType="1"/>
          </p:cNvSpPr>
          <p:nvPr/>
        </p:nvSpPr>
        <p:spPr bwMode="auto">
          <a:xfrm>
            <a:off x="3973004" y="2382276"/>
            <a:ext cx="1557263" cy="2026"/>
          </a:xfrm>
          <a:prstGeom prst="line">
            <a:avLst/>
          </a:prstGeom>
          <a:noFill/>
          <a:ln w="43920" cap="flat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537" name="Line 397"/>
          <p:cNvSpPr>
            <a:spLocks noChangeShapeType="1"/>
          </p:cNvSpPr>
          <p:nvPr/>
        </p:nvSpPr>
        <p:spPr bwMode="auto">
          <a:xfrm>
            <a:off x="4768849" y="2382276"/>
            <a:ext cx="761419" cy="2026"/>
          </a:xfrm>
          <a:prstGeom prst="line">
            <a:avLst/>
          </a:prstGeom>
          <a:noFill/>
          <a:ln w="43920" cap="flat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538" name="Subtitle 2"/>
          <p:cNvSpPr txBox="1">
            <a:spLocks/>
          </p:cNvSpPr>
          <p:nvPr/>
        </p:nvSpPr>
        <p:spPr>
          <a:xfrm>
            <a:off x="3734455" y="2455708"/>
            <a:ext cx="2047984" cy="591439"/>
          </a:xfrm>
          <a:prstGeom prst="rect">
            <a:avLst/>
          </a:prstGeom>
        </p:spPr>
        <p:txBody>
          <a:bodyPr vert="horz" wrap="square" lIns="108770" tIns="54385" rIns="108770" bIns="5438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20"/>
              </a:lnSpc>
            </a:pP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Mean, SD, RMSE, MB, FGE, Correlation, Trend analysis .</a:t>
            </a:r>
          </a:p>
        </p:txBody>
      </p:sp>
      <p:sp>
        <p:nvSpPr>
          <p:cNvPr id="539" name="TextBox 538"/>
          <p:cNvSpPr txBox="1"/>
          <p:nvPr/>
        </p:nvSpPr>
        <p:spPr>
          <a:xfrm>
            <a:off x="3729164" y="1898567"/>
            <a:ext cx="2056974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Statistical Indicators</a:t>
            </a:r>
          </a:p>
        </p:txBody>
      </p:sp>
      <p:sp>
        <p:nvSpPr>
          <p:cNvPr id="541" name="Line 396"/>
          <p:cNvSpPr>
            <a:spLocks noChangeShapeType="1"/>
          </p:cNvSpPr>
          <p:nvPr/>
        </p:nvSpPr>
        <p:spPr bwMode="auto">
          <a:xfrm>
            <a:off x="6425839" y="1913241"/>
            <a:ext cx="1557263" cy="2026"/>
          </a:xfrm>
          <a:prstGeom prst="line">
            <a:avLst/>
          </a:prstGeom>
          <a:noFill/>
          <a:ln w="4392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542" name="Line 397"/>
          <p:cNvSpPr>
            <a:spLocks noChangeShapeType="1"/>
          </p:cNvSpPr>
          <p:nvPr/>
        </p:nvSpPr>
        <p:spPr bwMode="auto">
          <a:xfrm>
            <a:off x="7221683" y="1913241"/>
            <a:ext cx="761419" cy="2026"/>
          </a:xfrm>
          <a:prstGeom prst="line">
            <a:avLst/>
          </a:prstGeom>
          <a:noFill/>
          <a:ln w="43920" cap="flat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543" name="Subtitle 2"/>
          <p:cNvSpPr txBox="1">
            <a:spLocks/>
          </p:cNvSpPr>
          <p:nvPr/>
        </p:nvSpPr>
        <p:spPr>
          <a:xfrm>
            <a:off x="6187289" y="1986673"/>
            <a:ext cx="2047984" cy="591439"/>
          </a:xfrm>
          <a:prstGeom prst="rect">
            <a:avLst/>
          </a:prstGeom>
        </p:spPr>
        <p:txBody>
          <a:bodyPr vert="horz" wrap="square" lIns="108770" tIns="54385" rIns="108770" bIns="5438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20"/>
              </a:lnSpc>
            </a:pP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Model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datsets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 vs EEA Station data</a:t>
            </a:r>
          </a:p>
        </p:txBody>
      </p:sp>
      <p:sp>
        <p:nvSpPr>
          <p:cNvPr id="544" name="TextBox 543"/>
          <p:cNvSpPr txBox="1"/>
          <p:nvPr/>
        </p:nvSpPr>
        <p:spPr>
          <a:xfrm>
            <a:off x="6033722" y="1429531"/>
            <a:ext cx="2353529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Comparing Station data</a:t>
            </a:r>
          </a:p>
        </p:txBody>
      </p:sp>
      <p:sp>
        <p:nvSpPr>
          <p:cNvPr id="546" name="Line 396"/>
          <p:cNvSpPr>
            <a:spLocks noChangeShapeType="1"/>
          </p:cNvSpPr>
          <p:nvPr/>
        </p:nvSpPr>
        <p:spPr bwMode="auto">
          <a:xfrm>
            <a:off x="8232711" y="2629849"/>
            <a:ext cx="1557263" cy="2026"/>
          </a:xfrm>
          <a:prstGeom prst="line">
            <a:avLst/>
          </a:prstGeom>
          <a:noFill/>
          <a:ln w="4392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547" name="Line 397"/>
          <p:cNvSpPr>
            <a:spLocks noChangeShapeType="1"/>
          </p:cNvSpPr>
          <p:nvPr/>
        </p:nvSpPr>
        <p:spPr bwMode="auto">
          <a:xfrm>
            <a:off x="9028556" y="2629849"/>
            <a:ext cx="761419" cy="2026"/>
          </a:xfrm>
          <a:prstGeom prst="line">
            <a:avLst/>
          </a:prstGeom>
          <a:noFill/>
          <a:ln w="43920" cap="flat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/>
          </a:p>
        </p:txBody>
      </p:sp>
      <p:sp>
        <p:nvSpPr>
          <p:cNvPr id="548" name="Subtitle 2"/>
          <p:cNvSpPr txBox="1">
            <a:spLocks/>
          </p:cNvSpPr>
          <p:nvPr/>
        </p:nvSpPr>
        <p:spPr>
          <a:xfrm>
            <a:off x="7994162" y="2703281"/>
            <a:ext cx="2350368" cy="591439"/>
          </a:xfrm>
          <a:prstGeom prst="rect">
            <a:avLst/>
          </a:prstGeom>
        </p:spPr>
        <p:txBody>
          <a:bodyPr vert="horz" wrap="square" lIns="108770" tIns="54385" rIns="108770" bIns="5438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20"/>
              </a:lnSpc>
            </a:pP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Random Forest Algorithm – To predict Conc.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8070624" y="2146139"/>
            <a:ext cx="189346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Predicitve</a:t>
            </a:r>
            <a:r>
              <a:rPr lang="en-US" sz="1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1B4DC-599B-4511-8A9B-2AED843DD59D}"/>
              </a:ext>
            </a:extLst>
          </p:cNvPr>
          <p:cNvSpPr txBox="1"/>
          <p:nvPr/>
        </p:nvSpPr>
        <p:spPr>
          <a:xfrm>
            <a:off x="458349" y="155698"/>
            <a:ext cx="95132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rPr>
              <a:t>Thesis 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898CB-D4F7-43F9-9ED2-85E38CFF6E6B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673978" y="6498342"/>
            <a:ext cx="2735619" cy="357271"/>
          </a:xfrm>
        </p:spPr>
        <p:txBody>
          <a:bodyPr/>
          <a:lstStyle/>
          <a:p>
            <a:fld id="{7CC5E09A-0E21-544F-B923-630025B94F3F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24132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2" grpId="0" animBg="1"/>
      <p:bldP spid="4493" grpId="0" animBg="1"/>
      <p:bldP spid="532" grpId="0"/>
      <p:bldP spid="533" grpId="0"/>
      <p:bldP spid="536" grpId="0" animBg="1"/>
      <p:bldP spid="538" grpId="0"/>
      <p:bldP spid="539" grpId="0"/>
      <p:bldP spid="541" grpId="0" animBg="1"/>
      <p:bldP spid="543" grpId="0"/>
      <p:bldP spid="544" grpId="0"/>
      <p:bldP spid="546" grpId="0" animBg="1"/>
      <p:bldP spid="548" grpId="0"/>
      <p:bldP spid="5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CF71D5-88D9-463E-9D6E-7308EBAD2FA3}"/>
              </a:ext>
            </a:extLst>
          </p:cNvPr>
          <p:cNvSpPr txBox="1">
            <a:spLocks/>
          </p:cNvSpPr>
          <p:nvPr/>
        </p:nvSpPr>
        <p:spPr bwMode="auto">
          <a:xfrm>
            <a:off x="439843" y="866855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AREA OF INTEREST - </a:t>
            </a:r>
            <a:br>
              <a:rPr lang="en-US" dirty="0"/>
            </a:br>
            <a:r>
              <a:rPr lang="en-US" sz="1400" dirty="0"/>
              <a:t>Central European Union domain (corresponding to POLYPHEMUS/DLR domain 2).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16E3BC-8EAF-4687-A765-B5B8C3DF7F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9809" y="1386000"/>
            <a:ext cx="5482800" cy="433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Extent of Polyphemus – Domain 2.</a:t>
            </a:r>
          </a:p>
          <a:p>
            <a:endParaRPr lang="en-US" dirty="0"/>
          </a:p>
          <a:p>
            <a:r>
              <a:rPr lang="en-US" dirty="0"/>
              <a:t>Central European Region.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600" dirty="0"/>
              <a:t>BBOX     (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-1.0625, 16.9375, 43.96875, 51.96875)</a:t>
            </a:r>
          </a:p>
          <a:p>
            <a:endParaRPr lang="en-US" sz="1600" dirty="0">
              <a:cs typeface="Latha" panose="020B0604020202020204" pitchFamily="34" charset="0"/>
            </a:endParaRPr>
          </a:p>
          <a:p>
            <a:r>
              <a:rPr lang="en-US" sz="1600" dirty="0">
                <a:cs typeface="Latha" panose="020B0604020202020204" pitchFamily="34" charset="0"/>
              </a:rPr>
              <a:t>Pollutants Considered: NO2, </a:t>
            </a:r>
            <a:r>
              <a:rPr lang="en-US" sz="1600" dirty="0"/>
              <a:t>O3, PM10, PM2.5.</a:t>
            </a:r>
          </a:p>
          <a:p>
            <a:endParaRPr lang="en-US" sz="1600" dirty="0"/>
          </a:p>
          <a:p>
            <a:r>
              <a:rPr lang="en-US" sz="1600" dirty="0"/>
              <a:t>Time Period: June 2016 – Dec 2018 </a:t>
            </a:r>
          </a:p>
          <a:p>
            <a:endParaRPr lang="en-US" sz="1600" dirty="0"/>
          </a:p>
          <a:p>
            <a:r>
              <a:rPr lang="en-US" sz="1600" dirty="0"/>
              <a:t>Data Format: NetCDF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0F88792-3E68-4EB3-907A-1FEE21EAAC6F}"/>
              </a:ext>
            </a:extLst>
          </p:cNvPr>
          <p:cNvSpPr txBox="1">
            <a:spLocks/>
          </p:cNvSpPr>
          <p:nvPr/>
        </p:nvSpPr>
        <p:spPr>
          <a:xfrm>
            <a:off x="486000" y="126000"/>
            <a:ext cx="1044000" cy="144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GB" dirty="0"/>
          </a:p>
        </p:txBody>
      </p:sp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5EA07B2F-BD5E-49A1-AE52-B26EB44CAE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69" y="1234943"/>
            <a:ext cx="440507" cy="440507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C17BD2C-F98D-4C65-B2FF-A6E524046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48" y="4831564"/>
            <a:ext cx="1167968" cy="318436"/>
          </a:xfrm>
          <a:prstGeom prst="rect">
            <a:avLst/>
          </a:prstGeom>
        </p:spPr>
      </p:pic>
      <p:pic>
        <p:nvPicPr>
          <p:cNvPr id="14" name="Picture Placeholder 8">
            <a:extLst>
              <a:ext uri="{FF2B5EF4-FFF2-40B4-BE49-F238E27FC236}">
                <a16:creationId xmlns:a16="http://schemas.microsoft.com/office/drawing/2014/main" id="{C5DE8EBD-DB8C-440D-BBEF-CE6FCB419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/>
        </p:blipFill>
        <p:spPr>
          <a:xfrm>
            <a:off x="7443772" y="1755068"/>
            <a:ext cx="4579985" cy="3623690"/>
          </a:xfrm>
          <a:prstGeom prst="rect">
            <a:avLst/>
          </a:prstGeom>
        </p:spPr>
      </p:pic>
      <p:pic>
        <p:nvPicPr>
          <p:cNvPr id="15" name="Picture 14" descr="A map of a country&#10;&#10;Description automatically generated with low confidence">
            <a:extLst>
              <a:ext uri="{FF2B5EF4-FFF2-40B4-BE49-F238E27FC236}">
                <a16:creationId xmlns:a16="http://schemas.microsoft.com/office/drawing/2014/main" id="{5F684C95-75E8-4515-BA80-37FA1FB58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56" y="2134099"/>
            <a:ext cx="2118575" cy="25913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D34870-5789-4C4F-AA82-B07EFFF88EAC}"/>
              </a:ext>
            </a:extLst>
          </p:cNvPr>
          <p:cNvCxnSpPr>
            <a:cxnSpLocks/>
          </p:cNvCxnSpPr>
          <p:nvPr/>
        </p:nvCxnSpPr>
        <p:spPr>
          <a:xfrm flipV="1">
            <a:off x="6335262" y="1764000"/>
            <a:ext cx="1850557" cy="139995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50ED87-17C4-4CA8-9638-13E2BB24DA40}"/>
              </a:ext>
            </a:extLst>
          </p:cNvPr>
          <p:cNvCxnSpPr>
            <a:cxnSpLocks/>
          </p:cNvCxnSpPr>
          <p:nvPr/>
        </p:nvCxnSpPr>
        <p:spPr>
          <a:xfrm flipH="1" flipV="1">
            <a:off x="6335262" y="3573810"/>
            <a:ext cx="1836791" cy="139509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9A2C414B-8207-422D-AF70-A38D1C2CCE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69" y="5522588"/>
            <a:ext cx="1489610" cy="2578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2A88B8-0368-44A4-A137-0D4193EAE338}"/>
              </a:ext>
            </a:extLst>
          </p:cNvPr>
          <p:cNvSpPr txBox="1"/>
          <p:nvPr/>
        </p:nvSpPr>
        <p:spPr>
          <a:xfrm>
            <a:off x="5089475" y="5929200"/>
            <a:ext cx="66432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NO2  Emission in the AOI (Extent of Polyphemus)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35C0104-0A23-4375-9AD6-A2B69DAA3225}"/>
              </a:ext>
            </a:extLst>
          </p:cNvPr>
          <p:cNvSpPr/>
          <p:nvPr/>
        </p:nvSpPr>
        <p:spPr>
          <a:xfrm>
            <a:off x="1129035" y="3335594"/>
            <a:ext cx="144016" cy="94200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980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8</a:t>
            </a:fld>
            <a:endParaRPr lang="en-GB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7B55D3-752B-4E9F-9547-93B6C8E94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706651"/>
              </p:ext>
            </p:extLst>
          </p:nvPr>
        </p:nvGraphicFramePr>
        <p:xfrm>
          <a:off x="1417067" y="1017000"/>
          <a:ext cx="10004076" cy="52058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1244">
                  <a:extLst>
                    <a:ext uri="{9D8B030D-6E8A-4147-A177-3AD203B41FA5}">
                      <a16:colId xmlns:a16="http://schemas.microsoft.com/office/drawing/2014/main" val="434859406"/>
                    </a:ext>
                  </a:extLst>
                </a:gridCol>
                <a:gridCol w="2221244">
                  <a:extLst>
                    <a:ext uri="{9D8B030D-6E8A-4147-A177-3AD203B41FA5}">
                      <a16:colId xmlns:a16="http://schemas.microsoft.com/office/drawing/2014/main" val="1761050229"/>
                    </a:ext>
                  </a:extLst>
                </a:gridCol>
                <a:gridCol w="2780794">
                  <a:extLst>
                    <a:ext uri="{9D8B030D-6E8A-4147-A177-3AD203B41FA5}">
                      <a16:colId xmlns:a16="http://schemas.microsoft.com/office/drawing/2014/main" val="3673185543"/>
                    </a:ext>
                  </a:extLst>
                </a:gridCol>
                <a:gridCol w="2780794">
                  <a:extLst>
                    <a:ext uri="{9D8B030D-6E8A-4147-A177-3AD203B41FA5}">
                      <a16:colId xmlns:a16="http://schemas.microsoft.com/office/drawing/2014/main" val="2464196220"/>
                    </a:ext>
                  </a:extLst>
                </a:gridCol>
              </a:tblGrid>
              <a:tr h="3764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DE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CAMS (Copernicus Atmosphere Monitoring Service) regional reanalysis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POLYPHEMUS/DLR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EEA Air </a:t>
                      </a:r>
                      <a:r>
                        <a:rPr lang="de-DE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quality</a:t>
                      </a: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</a:t>
                      </a:r>
                      <a:r>
                        <a:rPr lang="de-DE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extLst>
                  <a:ext uri="{0D108BD9-81ED-4DB2-BD59-A6C34878D82A}">
                    <a16:rowId xmlns:a16="http://schemas.microsoft.com/office/drawing/2014/main" val="3464865957"/>
                  </a:ext>
                </a:extLst>
              </a:tr>
              <a:tr h="218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Data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Pollutants concentrations 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Pollutants  concentration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Pollutants  concentration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762" marR="53762" marT="26639" marB="26639"/>
                </a:tc>
                <a:extLst>
                  <a:ext uri="{0D108BD9-81ED-4DB2-BD59-A6C34878D82A}">
                    <a16:rowId xmlns:a16="http://schemas.microsoft.com/office/drawing/2014/main" val="2091295136"/>
                  </a:ext>
                </a:extLst>
              </a:tr>
              <a:tr h="218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Data Type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Ensemble model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Ensemble model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Station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(Background)</a:t>
                      </a:r>
                    </a:p>
                  </a:txBody>
                  <a:tcPr marL="53762" marR="53762" marT="26639" marB="26639"/>
                </a:tc>
                <a:extLst>
                  <a:ext uri="{0D108BD9-81ED-4DB2-BD59-A6C34878D82A}">
                    <a16:rowId xmlns:a16="http://schemas.microsoft.com/office/drawing/2014/main" val="484823526"/>
                  </a:ext>
                </a:extLst>
              </a:tr>
              <a:tr h="735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Spatial coverage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-29. 95: 39.95 °E ; 30.05: 69:95 °N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Central Europe domain: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-1.0625W, 16.9375W, 43.96875N, 51.96875N 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5" marR="69745" marT="34873" marB="348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European domain: 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-29. 95: 39.95 °E ; 30.05: 69:95 °N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5" marR="69745" marT="34873" marB="34873"/>
                </a:tc>
                <a:extLst>
                  <a:ext uri="{0D108BD9-81ED-4DB2-BD59-A6C34878D82A}">
                    <a16:rowId xmlns:a16="http://schemas.microsoft.com/office/drawing/2014/main" val="304812331"/>
                  </a:ext>
                </a:extLst>
              </a:tr>
              <a:tr h="7266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Spatial resolution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</a:rPr>
                        <a:t>European domain: </a:t>
                      </a:r>
                      <a:endParaRPr lang="de-DE" sz="16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</a:rPr>
                        <a:t>0.1°N, 0.1°W</a:t>
                      </a:r>
                      <a:endParaRPr lang="de-D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600" b="0" dirty="0">
                          <a:effectLst/>
                        </a:rPr>
                        <a:t>Central Europe domain:</a:t>
                      </a:r>
                      <a:endParaRPr lang="de-DE" sz="16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600" b="0" dirty="0">
                          <a:effectLst/>
                        </a:rPr>
                        <a:t>0.125°N, 0.0625°W (~ 10km</a:t>
                      </a:r>
                      <a:r>
                        <a:rPr lang="it-IT" sz="1600" b="0" baseline="30000" dirty="0">
                          <a:effectLst/>
                        </a:rPr>
                        <a:t>2</a:t>
                      </a:r>
                      <a:r>
                        <a:rPr lang="it-IT" sz="1600" b="0" dirty="0">
                          <a:effectLst/>
                        </a:rPr>
                        <a:t>)</a:t>
                      </a:r>
                      <a:endParaRPr lang="de-D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745" marR="69745" marT="34873" marB="3487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European domain: </a:t>
                      </a:r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0.1° N x 0.1°W</a:t>
                      </a:r>
                      <a:endParaRPr lang="de-DE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745" marR="69745" marT="34873" marB="34873"/>
                </a:tc>
                <a:extLst>
                  <a:ext uri="{0D108BD9-81ED-4DB2-BD59-A6C34878D82A}">
                    <a16:rowId xmlns:a16="http://schemas.microsoft.com/office/drawing/2014/main" val="3612717657"/>
                  </a:ext>
                </a:extLst>
              </a:tr>
              <a:tr h="4887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Temporal coverage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2018* -  Ongoing</a:t>
                      </a:r>
                      <a:endParaRPr lang="de-DE" sz="16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*previous data in MARS database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06.2016 - today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2013 -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today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762" marR="53762" marT="26639" marB="26639"/>
                </a:tc>
                <a:extLst>
                  <a:ext uri="{0D108BD9-81ED-4DB2-BD59-A6C34878D82A}">
                    <a16:rowId xmlns:a16="http://schemas.microsoft.com/office/drawing/2014/main" val="1552344937"/>
                  </a:ext>
                </a:extLst>
              </a:tr>
              <a:tr h="356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Temporal resolution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hourly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hourly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hourly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762" marR="53762" marT="26639" marB="26639"/>
                </a:tc>
                <a:extLst>
                  <a:ext uri="{0D108BD9-81ED-4DB2-BD59-A6C34878D82A}">
                    <a16:rowId xmlns:a16="http://schemas.microsoft.com/office/drawing/2014/main" val="535514239"/>
                  </a:ext>
                </a:extLst>
              </a:tr>
              <a:tr h="3764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Provider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u="sng" dirty="0">
                          <a:effectLst/>
                          <a:hlinkClick r:id="rId2"/>
                        </a:rPr>
                        <a:t>ECMWF</a:t>
                      </a:r>
                      <a:r>
                        <a:rPr lang="en-US" sz="1600" dirty="0">
                          <a:effectLst/>
                        </a:rPr>
                        <a:t> as part of </a:t>
                      </a:r>
                      <a:r>
                        <a:rPr lang="en-US" sz="1600" u="sng" dirty="0">
                          <a:effectLst/>
                          <a:hlinkClick r:id="rId3"/>
                        </a:rPr>
                        <a:t>The Copernicus </a:t>
                      </a:r>
                      <a:r>
                        <a:rPr lang="en-US" sz="1600" u="sng" dirty="0" err="1">
                          <a:effectLst/>
                          <a:hlinkClick r:id="rId3"/>
                        </a:rPr>
                        <a:t>Programme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u="sng" dirty="0">
                          <a:effectLst/>
                          <a:hlinkClick r:id="rId4"/>
                        </a:rPr>
                        <a:t>WDC</a:t>
                      </a:r>
                      <a:r>
                        <a:rPr lang="en-US" sz="1600" dirty="0">
                          <a:effectLst/>
                        </a:rPr>
                        <a:t> (some products only available internally at DLR )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62" marR="53762" marT="26639" marB="2663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u="sng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EEA air quality data download portal</a:t>
                      </a:r>
                      <a:endParaRPr lang="de-DE" sz="1600" u="sng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762" marR="53762" marT="26639" marB="26639"/>
                </a:tc>
                <a:extLst>
                  <a:ext uri="{0D108BD9-81ED-4DB2-BD59-A6C34878D82A}">
                    <a16:rowId xmlns:a16="http://schemas.microsoft.com/office/drawing/2014/main" val="267477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75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36558-5C90-4737-BAA4-BCF2E36295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64EE9-C776-4C98-964E-6D3AF9BE43A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C199A8-9F4B-448B-A9B7-E9A94BFB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US" dirty="0"/>
              <a:t>DATA FORMATING - REGRIDDING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7C15F93-7883-4ADE-8F89-F7EBA2032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569" y="1435686"/>
            <a:ext cx="11221200" cy="4338000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Re-projecting the dataset from its actual grid resolution to the intended grid resolution.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114E2F1-5469-422B-BD24-4B17468F0EF3}"/>
              </a:ext>
            </a:extLst>
          </p:cNvPr>
          <p:cNvSpPr txBox="1">
            <a:spLocks/>
          </p:cNvSpPr>
          <p:nvPr/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DLR.de  •  Chart </a:t>
            </a:r>
            <a:fld id="{A5AC3FBE-A647-41C9-A8C3-4435ED4FC895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EF062-3AC4-4CFC-B16F-8C4426003AD6}"/>
              </a:ext>
            </a:extLst>
          </p:cNvPr>
          <p:cNvSpPr txBox="1"/>
          <p:nvPr/>
        </p:nvSpPr>
        <p:spPr>
          <a:xfrm>
            <a:off x="7810861" y="2665554"/>
            <a:ext cx="442815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Resolution: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CAMS Reanalysis: 0.1° x 0.1°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Polyphemus: 0.125°x0.0625°</a:t>
            </a:r>
          </a:p>
          <a:p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Common Grid: CAMS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Reanalysis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Method: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Nearest Neighbor Interpolation.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430E3-F540-489A-ADD2-9C1F906A290D}"/>
              </a:ext>
            </a:extLst>
          </p:cNvPr>
          <p:cNvSpPr txBox="1"/>
          <p:nvPr/>
        </p:nvSpPr>
        <p:spPr>
          <a:xfrm>
            <a:off x="425732" y="5458189"/>
            <a:ext cx="109401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CDO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(Climate Data Operators) </a:t>
            </a:r>
            <a:r>
              <a:rPr lang="en-US" dirty="0">
                <a:latin typeface="Arial" pitchFamily="34" charset="0"/>
                <a:cs typeface="Arial" pitchFamily="34" charset="0"/>
              </a:rPr>
              <a:t>–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Command line suite to manipulate and analyze NetCDF like </a:t>
            </a:r>
            <a:r>
              <a:rPr lang="en-US" dirty="0">
                <a:latin typeface="Arial" pitchFamily="34" charset="0"/>
                <a:cs typeface="Arial" pitchFamily="34" charset="0"/>
              </a:rPr>
              <a:t>Merging NetCDF, removing timesteps, extracting monthly and daily datasets etc.,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7A44075-1C12-41C5-AFA0-13582FDD1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69" y="248843"/>
            <a:ext cx="1800200" cy="634134"/>
          </a:xfrm>
          <a:prstGeom prst="rect">
            <a:avLst/>
          </a:prstGeom>
        </p:spPr>
      </p:pic>
      <p:pic>
        <p:nvPicPr>
          <p:cNvPr id="2051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BECD54F8-AC14-48C7-B2BF-51549F290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r="25302"/>
          <a:stretch>
            <a:fillRect/>
          </a:stretch>
        </p:blipFill>
        <p:spPr bwMode="auto">
          <a:xfrm>
            <a:off x="704505" y="2331367"/>
            <a:ext cx="1894038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0" descr="A map of a country&#10;&#10;Description automatically generated with low confidence">
            <a:extLst>
              <a:ext uri="{FF2B5EF4-FFF2-40B4-BE49-F238E27FC236}">
                <a16:creationId xmlns:a16="http://schemas.microsoft.com/office/drawing/2014/main" id="{23C7FD23-D7B9-4797-8A20-6AA58823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669" y="2171085"/>
            <a:ext cx="2058577" cy="25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15B14C43-0E7D-48C0-9606-B10889A9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3" r="24287"/>
          <a:stretch>
            <a:fillRect/>
          </a:stretch>
        </p:blipFill>
        <p:spPr bwMode="auto">
          <a:xfrm>
            <a:off x="5152169" y="2334859"/>
            <a:ext cx="2165887" cy="21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787EA7F-CD02-4321-ABB9-9B4C017A1082}"/>
              </a:ext>
            </a:extLst>
          </p:cNvPr>
          <p:cNvSpPr/>
          <p:nvPr/>
        </p:nvSpPr>
        <p:spPr>
          <a:xfrm>
            <a:off x="2616537" y="3193691"/>
            <a:ext cx="171450" cy="10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56748B1-121D-4A2C-93DA-A5BB193E070A}"/>
              </a:ext>
            </a:extLst>
          </p:cNvPr>
          <p:cNvSpPr/>
          <p:nvPr/>
        </p:nvSpPr>
        <p:spPr>
          <a:xfrm>
            <a:off x="4909447" y="3193691"/>
            <a:ext cx="171450" cy="10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2C0D06A-A94A-4FC5-AFF5-A15110B99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FFDEF2E2-62A3-40FB-8E35-C33DDAD1B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5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32F35D9-65E7-421A-9A9F-A4D4D3CB2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85975"/>
            <a:ext cx="12195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EDA4975C-9206-4AD3-96BA-B90CFE820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9550"/>
            <a:ext cx="12195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D3F9D-2A64-41DE-B8E1-366BAA2209C1}"/>
              </a:ext>
            </a:extLst>
          </p:cNvPr>
          <p:cNvSpPr txBox="1"/>
          <p:nvPr/>
        </p:nvSpPr>
        <p:spPr>
          <a:xfrm>
            <a:off x="1139814" y="4927919"/>
            <a:ext cx="132549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>
                <a:latin typeface="Arial" pitchFamily="34" charset="0"/>
                <a:cs typeface="Arial" pitchFamily="34" charset="0"/>
              </a:rPr>
              <a:t>Original Polyphemus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F9128-AD8C-4D9A-99E7-7885604FA107}"/>
              </a:ext>
            </a:extLst>
          </p:cNvPr>
          <p:cNvSpPr txBox="1"/>
          <p:nvPr/>
        </p:nvSpPr>
        <p:spPr>
          <a:xfrm>
            <a:off x="3170970" y="4817963"/>
            <a:ext cx="169203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>
                <a:latin typeface="Arial" pitchFamily="34" charset="0"/>
                <a:cs typeface="Arial" pitchFamily="34" charset="0"/>
              </a:rPr>
              <a:t>Regridded Polyphemus in European </a:t>
            </a:r>
            <a:r>
              <a:rPr lang="de-DE" sz="1100" dirty="0" err="1">
                <a:latin typeface="Arial" pitchFamily="34" charset="0"/>
                <a:cs typeface="Arial" pitchFamily="34" charset="0"/>
              </a:rPr>
              <a:t>extent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BAB706-8C60-41DF-8280-EBBC3B014484}"/>
              </a:ext>
            </a:extLst>
          </p:cNvPr>
          <p:cNvSpPr txBox="1"/>
          <p:nvPr/>
        </p:nvSpPr>
        <p:spPr>
          <a:xfrm>
            <a:off x="5486217" y="4776071"/>
            <a:ext cx="205857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 err="1">
                <a:latin typeface="Arial" pitchFamily="34" charset="0"/>
                <a:cs typeface="Arial" pitchFamily="34" charset="0"/>
              </a:rPr>
              <a:t>Cropped</a:t>
            </a:r>
            <a:r>
              <a:rPr lang="de-DE" sz="1100" dirty="0">
                <a:latin typeface="Arial" pitchFamily="34" charset="0"/>
                <a:cs typeface="Arial" pitchFamily="34" charset="0"/>
              </a:rPr>
              <a:t> regridded Polyphemus in original </a:t>
            </a:r>
            <a:r>
              <a:rPr lang="de-DE" sz="1100" dirty="0" err="1">
                <a:latin typeface="Arial" pitchFamily="34" charset="0"/>
                <a:cs typeface="Arial" pitchFamily="34" charset="0"/>
              </a:rPr>
              <a:t>extent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6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95C61B9F-14F0-4AD9-AC81-B8624FAD5FC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DLR_Präsentation_16zu9_EN</Template>
  <TotalTime>2086</TotalTime>
  <Words>2957</Words>
  <Application>Microsoft Office PowerPoint</Application>
  <PresentationFormat>Custom</PresentationFormat>
  <Paragraphs>495</Paragraphs>
  <Slides>40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Lato Black</vt:lpstr>
      <vt:lpstr>Lato Light</vt:lpstr>
      <vt:lpstr>Symbol</vt:lpstr>
      <vt:lpstr>Wingdings</vt:lpstr>
      <vt:lpstr>DLR-Präsentation 16:9 Englisch</vt:lpstr>
      <vt:lpstr>Statistical analysis of systematic differences in the calculated pollutant concentrations of the models ECMWF / CAMS (Regional Reanalysis) and Polyphemus / DLR</vt:lpstr>
      <vt:lpstr>PowerPoint Presentation</vt:lpstr>
      <vt:lpstr>MOTIVATION</vt:lpstr>
      <vt:lpstr>Scope of the work</vt:lpstr>
      <vt:lpstr>Research questions</vt:lpstr>
      <vt:lpstr>PowerPoint Presentation</vt:lpstr>
      <vt:lpstr>PowerPoint Presentation</vt:lpstr>
      <vt:lpstr>Data sources</vt:lpstr>
      <vt:lpstr>DATA FORMATING - REGRIDDING</vt:lpstr>
      <vt:lpstr>METHODOLOGY</vt:lpstr>
      <vt:lpstr>Sample Visualization: </vt:lpstr>
      <vt:lpstr>Results Performance of the models in urban and rural areas   </vt:lpstr>
      <vt:lpstr>Results Performance of the models in urban and rural areas</vt:lpstr>
      <vt:lpstr>Results Performance of the models in urban and rural areas</vt:lpstr>
      <vt:lpstr>Results Performance of the models in day and night times </vt:lpstr>
      <vt:lpstr>Results Performance of the models in day and night times</vt:lpstr>
      <vt:lpstr>Results Performance of the models in day and night times</vt:lpstr>
      <vt:lpstr>Results – Statistical Indicators </vt:lpstr>
      <vt:lpstr>Statistical Indicators – RMSE: trends</vt:lpstr>
      <vt:lpstr>Statistical Indicators – RMSE spatial distribution</vt:lpstr>
      <vt:lpstr>Statistical Indicators – Mean Bias: records</vt:lpstr>
      <vt:lpstr>Statistical Indicators – Mean Bias: maps</vt:lpstr>
      <vt:lpstr>Statistical Indicators – FGE</vt:lpstr>
      <vt:lpstr>Statistical Indicators – FGE</vt:lpstr>
      <vt:lpstr>Statistical Indicators – Correlation coefficient</vt:lpstr>
      <vt:lpstr>Statistical Indicators – Correlation coefficient</vt:lpstr>
      <vt:lpstr>Temporal and Spatially varying trend</vt:lpstr>
      <vt:lpstr>Spatial representation of temporal trend</vt:lpstr>
      <vt:lpstr>Exploratory approach based on Artificial Intelligence (AI)</vt:lpstr>
      <vt:lpstr>Methodology</vt:lpstr>
      <vt:lpstr>Exploratory approach based on Artificial Intelligence (AI)</vt:lpstr>
      <vt:lpstr>Results – Feature importance – NO2</vt:lpstr>
      <vt:lpstr>Results – Feature importance – O3</vt:lpstr>
      <vt:lpstr>Results – Feature importance – PM10</vt:lpstr>
      <vt:lpstr>Results – Feature importance – PM2.5</vt:lpstr>
      <vt:lpstr>PowerPoint Presentation</vt:lpstr>
      <vt:lpstr>Summary – Model - model station comparison </vt:lpstr>
      <vt:lpstr>Summary – AI Feature importance </vt:lpstr>
      <vt:lpstr>Future developments</vt:lpstr>
      <vt:lpstr>PowerPoint Presentation</vt:lpstr>
    </vt:vector>
  </TitlesOfParts>
  <Company>DLR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 Kumar Vaithiyanadhan</dc:creator>
  <cp:lastModifiedBy>B Lokesh</cp:lastModifiedBy>
  <cp:revision>26</cp:revision>
  <dcterms:created xsi:type="dcterms:W3CDTF">2022-03-28T09:48:36Z</dcterms:created>
  <dcterms:modified xsi:type="dcterms:W3CDTF">2022-04-06T16:08:09Z</dcterms:modified>
</cp:coreProperties>
</file>